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0" r:id="rId4"/>
    <p:sldId id="257" r:id="rId5"/>
    <p:sldId id="264" r:id="rId6"/>
    <p:sldId id="259" r:id="rId7"/>
    <p:sldId id="266" r:id="rId8"/>
    <p:sldId id="261" r:id="rId9"/>
    <p:sldId id="267" r:id="rId10"/>
    <p:sldId id="268" r:id="rId11"/>
    <p:sldId id="269" r:id="rId12"/>
    <p:sldId id="271" r:id="rId13"/>
    <p:sldId id="270" r:id="rId14"/>
    <p:sldId id="272" r:id="rId15"/>
    <p:sldId id="258" r:id="rId16"/>
    <p:sldId id="273" r:id="rId17"/>
    <p:sldId id="27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74" autoAdjust="0"/>
    <p:restoredTop sz="94660"/>
  </p:normalViewPr>
  <p:slideViewPr>
    <p:cSldViewPr>
      <p:cViewPr>
        <p:scale>
          <a:sx n="79" d="100"/>
          <a:sy n="79" d="100"/>
        </p:scale>
        <p:origin x="-11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11" name="Номер слайда 10"/>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Дата 1"/>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0BB094F-C808-4CCF-B6B4-C149C8F08B5C}"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1081F8F-2250-43AD-B294-A7E485D168FC}" type="datetimeFigureOut">
              <a:rPr lang="ru-RU" smtClean="0"/>
              <a:t>25.05.2020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0BB094F-C808-4CCF-B6B4-C149C8F08B5C}" type="slidenum">
              <a:rPr lang="ru-RU" smtClean="0"/>
              <a:t>‹#›</a:t>
            </a:fld>
            <a:endParaRPr lang="ru-RU" dirty="0"/>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dirty="0" smtClean="0"/>
              <a:t>Вставка рисунка</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1081F8F-2250-43AD-B294-A7E485D168FC}" type="datetimeFigureOut">
              <a:rPr lang="ru-RU" smtClean="0"/>
              <a:t>25.05.2020</a:t>
            </a:fld>
            <a:endParaRPr lang="ru-RU" dirty="0"/>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dirty="0"/>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0BB094F-C808-4CCF-B6B4-C149C8F08B5C}"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mailto:biktashi2017@mail.ru"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png"/><Relationship Id="rId18" Type="http://schemas.openxmlformats.org/officeDocument/2006/relationships/image" Target="../media/image32.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8.png"/><Relationship Id="rId17" Type="http://schemas.microsoft.com/office/2007/relationships/hdphoto" Target="../media/hdphoto5.wdp"/><Relationship Id="rId2" Type="http://schemas.openxmlformats.org/officeDocument/2006/relationships/image" Target="../media/image19.jpeg"/><Relationship Id="rId16" Type="http://schemas.openxmlformats.org/officeDocument/2006/relationships/image" Target="../media/image31.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5" Type="http://schemas.openxmlformats.org/officeDocument/2006/relationships/image" Target="../media/image30.png"/><Relationship Id="rId10" Type="http://schemas.openxmlformats.org/officeDocument/2006/relationships/image" Target="../media/image26.png"/><Relationship Id="rId19" Type="http://schemas.microsoft.com/office/2007/relationships/hdphoto" Target="../media/hdphoto6.wdp"/><Relationship Id="rId4" Type="http://schemas.openxmlformats.org/officeDocument/2006/relationships/image" Target="../media/image21.png"/><Relationship Id="rId9" Type="http://schemas.microsoft.com/office/2007/relationships/hdphoto" Target="../media/hdphoto3.wdp"/><Relationship Id="rId1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0" y="0"/>
            <a:ext cx="940106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Заголовок 1"/>
          <p:cNvSpPr txBox="1">
            <a:spLocks/>
          </p:cNvSpPr>
          <p:nvPr/>
        </p:nvSpPr>
        <p:spPr>
          <a:xfrm>
            <a:off x="155575" y="2492896"/>
            <a:ext cx="9245485" cy="763528"/>
          </a:xfrm>
          <a:prstGeom prst="rect">
            <a:avLst/>
          </a:prstGeom>
        </p:spPr>
        <p:txBody>
          <a:bodyPr vert="horz" anchor="b">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z="80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Үткәнгә сәяхәт</a:t>
            </a:r>
            <a:endParaRPr lang="ru-RU" sz="8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AutoShape 2" descr="http://itd0.mycdn.me/image?id=861391958577&amp;t=20&amp;plc=WEB&amp;tkn=*nR_Lxc5dSNi43gNQrpvV7zov4B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6" name="Picture 2" descr="http://vuslon.ru/images/uploads/news/2019/3/23/aa1cc64cdec49645d3927efb6216a13d.png"/>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35838"/>
            <a:ext cx="2915816" cy="1808986"/>
          </a:xfrm>
          <a:prstGeom prst="rect">
            <a:avLst/>
          </a:prstGeom>
          <a:ln>
            <a:noFill/>
          </a:ln>
          <a:effectLst>
            <a:outerShdw blurRad="292100" dist="139700" dir="2700000" algn="tl" rotWithShape="0">
              <a:srgbClr val="333333">
                <a:alpha val="65000"/>
              </a:srgbClr>
            </a:outerShdw>
          </a:effectLst>
          <a:extLst/>
        </p:spPr>
      </p:pic>
      <p:pic>
        <p:nvPicPr>
          <p:cNvPr id="9" name="Picture 2" descr="http://vuslon.ru/images/uploads/news/2019/3/23/aa1cc64cdec49645d3927efb6216a13d.png"/>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995937" y="3613497"/>
            <a:ext cx="5405124" cy="324450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0" name="Рисунок 9"/>
          <p:cNvPicPr/>
          <p:nvPr/>
        </p:nvPicPr>
        <p:blipFill rotWithShape="1">
          <a:blip r:embed="rId6" cstate="print">
            <a:extLst>
              <a:ext uri="{28A0092B-C50C-407E-A947-70E740481C1C}">
                <a14:useLocalDpi xmlns:a14="http://schemas.microsoft.com/office/drawing/2010/main"/>
              </a:ext>
            </a:extLst>
          </a:blip>
          <a:srcRect/>
          <a:stretch/>
        </p:blipFill>
        <p:spPr bwMode="auto">
          <a:xfrm>
            <a:off x="3995938" y="3717032"/>
            <a:ext cx="3196966" cy="1731408"/>
          </a:xfrm>
          <a:prstGeom prst="rect">
            <a:avLst/>
          </a:prstGeom>
          <a:ln>
            <a:noFill/>
          </a:ln>
          <a:effectLst>
            <a:softEdge rad="112500"/>
          </a:effectLst>
          <a:extLst>
            <a:ext uri="{53640926-AAD7-44D8-BBD7-CCE9431645EC}">
              <a14:shadowObscured xmlns:a14="http://schemas.microsoft.com/office/drawing/2010/main"/>
            </a:ext>
          </a:extLst>
        </p:spPr>
      </p:pic>
      <p:sp>
        <p:nvSpPr>
          <p:cNvPr id="8" name="Заголовок 1"/>
          <p:cNvSpPr txBox="1">
            <a:spLocks/>
          </p:cNvSpPr>
          <p:nvPr/>
        </p:nvSpPr>
        <p:spPr>
          <a:xfrm>
            <a:off x="1043608" y="2940896"/>
            <a:ext cx="7200800" cy="1345202"/>
          </a:xfrm>
          <a:prstGeom prst="rect">
            <a:avLst/>
          </a:prstGeom>
        </p:spPr>
        <p:txBody>
          <a:bodyPr vert="horz" wrap="square" anchor="b">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Aft>
                <a:spcPts val="0"/>
              </a:spcAft>
            </a:pPr>
            <a:r>
              <a:rPr lang="tt-RU" sz="3200" b="1" kern="1200" dirty="0">
                <a:ln>
                  <a:noFill/>
                </a:ln>
                <a:solidFill>
                  <a:srgbClr val="00602B"/>
                </a:solidFill>
                <a:effectLst/>
                <a:latin typeface="Calibri"/>
                <a:ea typeface="Times New Roman"/>
                <a:cs typeface="Times New Roman"/>
              </a:rPr>
              <a:t>Татарстан һәм татар халкы тарихына карата уен-бәйге</a:t>
            </a:r>
            <a:endParaRPr lang="ru-RU" sz="3200" dirty="0">
              <a:effectLst/>
              <a:latin typeface="Times New Roman"/>
              <a:ea typeface="Times New Roman"/>
            </a:endParaRPr>
          </a:p>
        </p:txBody>
      </p:sp>
      <p:sp>
        <p:nvSpPr>
          <p:cNvPr id="11" name="Заголовок 1"/>
          <p:cNvSpPr txBox="1">
            <a:spLocks/>
          </p:cNvSpPr>
          <p:nvPr/>
        </p:nvSpPr>
        <p:spPr>
          <a:xfrm>
            <a:off x="155575" y="4869160"/>
            <a:ext cx="3840361" cy="1512662"/>
          </a:xfrm>
          <a:prstGeom prst="rect">
            <a:avLst/>
          </a:prstGeom>
        </p:spPr>
        <p:txBody>
          <a:bodyPr vert="horz" wrap="square"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Aft>
                <a:spcPts val="0"/>
              </a:spcAft>
            </a:pPr>
            <a:r>
              <a:rPr lang="tt-RU" b="1" kern="1200" dirty="0" smtClean="0">
                <a:ln>
                  <a:noFill/>
                </a:ln>
                <a:solidFill>
                  <a:srgbClr val="00602B"/>
                </a:solidFill>
                <a:effectLst/>
                <a:latin typeface="Calibri"/>
                <a:ea typeface="Times New Roman"/>
                <a:cs typeface="Times New Roman"/>
              </a:rPr>
              <a:t>Сораулар “Мәмәшир урта мәктәбе” сайтында урнашкан. Җавапларны 30 майга кадәр </a:t>
            </a:r>
            <a:r>
              <a:rPr lang="en-US" b="1" kern="1200" dirty="0" smtClean="0">
                <a:ln>
                  <a:noFill/>
                </a:ln>
                <a:solidFill>
                  <a:srgbClr val="00602B"/>
                </a:solidFill>
                <a:effectLst/>
                <a:latin typeface="Calibri"/>
                <a:ea typeface="Times New Roman"/>
                <a:cs typeface="Times New Roman"/>
              </a:rPr>
              <a:t> </a:t>
            </a:r>
            <a:r>
              <a:rPr lang="en-US" b="1" kern="1200" dirty="0" smtClean="0">
                <a:ln>
                  <a:noFill/>
                </a:ln>
                <a:solidFill>
                  <a:srgbClr val="00602B"/>
                </a:solidFill>
                <a:effectLst/>
                <a:latin typeface="Calibri"/>
                <a:ea typeface="Times New Roman"/>
                <a:cs typeface="Times New Roman"/>
                <a:hlinkClick r:id="rId7"/>
              </a:rPr>
              <a:t>biktashi2017@mail.ru</a:t>
            </a:r>
            <a:r>
              <a:rPr lang="en-US" b="1" kern="1200" dirty="0" smtClean="0">
                <a:ln>
                  <a:noFill/>
                </a:ln>
                <a:solidFill>
                  <a:srgbClr val="00602B"/>
                </a:solidFill>
                <a:effectLst/>
                <a:latin typeface="Calibri"/>
                <a:ea typeface="Times New Roman"/>
                <a:cs typeface="Times New Roman"/>
              </a:rPr>
              <a:t> </a:t>
            </a:r>
            <a:r>
              <a:rPr lang="tt-RU" b="1" kern="1200" dirty="0" smtClean="0">
                <a:ln>
                  <a:noFill/>
                </a:ln>
                <a:solidFill>
                  <a:srgbClr val="00602B"/>
                </a:solidFill>
                <a:effectLst/>
                <a:latin typeface="Calibri"/>
                <a:ea typeface="Times New Roman"/>
                <a:cs typeface="Times New Roman"/>
              </a:rPr>
              <a:t> адресына җибәрергә кирәк </a:t>
            </a:r>
            <a:endParaRPr lang="ru-RU" dirty="0">
              <a:effectLst/>
              <a:latin typeface="Times New Roman"/>
              <a:ea typeface="Times New Roman"/>
            </a:endParaRPr>
          </a:p>
        </p:txBody>
      </p:sp>
    </p:spTree>
    <p:extLst>
      <p:ext uri="{BB962C8B-B14F-4D97-AF65-F5344CB8AC3E}">
        <p14:creationId xmlns:p14="http://schemas.microsoft.com/office/powerpoint/2010/main" val="2703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7975" y="1556792"/>
            <a:ext cx="8591056" cy="2736304"/>
          </a:xfrm>
        </p:spPr>
        <p:txBody>
          <a:bodyPr>
            <a:noAutofit/>
          </a:bodyPr>
          <a:lstStyle/>
          <a:p>
            <a:pPr marL="284163" lvl="0" indent="-284163">
              <a:buFont typeface="+mj-lt"/>
              <a:buAutoNum type="arabicPeriod"/>
            </a:pPr>
            <a:r>
              <a:rPr lang="tt-RU" sz="3600" dirty="0" smtClean="0"/>
              <a:t>Мостафа авылы.</a:t>
            </a:r>
            <a:endParaRPr lang="ru-RU" sz="3600" dirty="0"/>
          </a:p>
          <a:p>
            <a:pPr marL="284163" lvl="0" indent="-284163">
              <a:buFont typeface="+mj-lt"/>
              <a:buAutoNum type="arabicPeriod"/>
            </a:pPr>
            <a:r>
              <a:rPr lang="tt-RU" sz="3600" dirty="0" smtClean="0"/>
              <a:t>Шагыйр</a:t>
            </a:r>
            <a:r>
              <a:rPr lang="ru-RU" sz="3600" dirty="0" smtClean="0"/>
              <a:t>ь</a:t>
            </a:r>
            <a:r>
              <a:rPr lang="tt-RU" sz="3600" dirty="0" smtClean="0"/>
              <a:t>.</a:t>
            </a:r>
            <a:endParaRPr lang="ru-RU" sz="3600" dirty="0"/>
          </a:p>
          <a:p>
            <a:pPr marL="284163" lvl="0" indent="-284163">
              <a:buFont typeface="+mj-lt"/>
              <a:buAutoNum type="arabicPeriod"/>
            </a:pPr>
            <a:r>
              <a:rPr lang="tt-RU" sz="3600" dirty="0" smtClean="0"/>
              <a:t>Моабит дәфтәрләре.</a:t>
            </a:r>
            <a:endParaRPr lang="ru-RU" sz="3600" dirty="0"/>
          </a:p>
          <a:p>
            <a:pPr marL="0" lvl="0" indent="0">
              <a:buNone/>
            </a:pPr>
            <a:endParaRPr lang="ru-RU" sz="3600" dirty="0"/>
          </a:p>
          <a:p>
            <a:pPr marL="0" indent="0">
              <a:buNone/>
            </a:pPr>
            <a:endParaRPr lang="ru-RU" sz="3600" dirty="0"/>
          </a:p>
        </p:txBody>
      </p:sp>
      <p:sp>
        <p:nvSpPr>
          <p:cNvPr id="4" name="Овал 3"/>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smtClean="0">
                <a:ln>
                  <a:solidFill>
                    <a:srgbClr val="0070C0"/>
                  </a:solidFill>
                </a:ln>
                <a:solidFill>
                  <a:srgbClr val="0070C0"/>
                </a:solidFill>
              </a:rPr>
              <a:t>9</a:t>
            </a:r>
            <a:endParaRPr lang="ru-RU" sz="3600" b="1" dirty="0">
              <a:ln>
                <a:solidFill>
                  <a:srgbClr val="0070C0"/>
                </a:solidFill>
              </a:ln>
              <a:solidFill>
                <a:srgbClr val="0070C0"/>
              </a:solidFill>
            </a:endParaRPr>
          </a:p>
        </p:txBody>
      </p:sp>
      <p:sp>
        <p:nvSpPr>
          <p:cNvPr id="5"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Кем турында сүз бара?</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AutoShape 2" descr="http://ria56.ru/uploads/images/qcojMSB4K7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4099"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12160" y="2492896"/>
            <a:ext cx="2403271" cy="324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076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099"/>
                                        </p:tgtEl>
                                        <p:attrNameLst>
                                          <p:attrName>style.visibility</p:attrName>
                                        </p:attrNameLst>
                                      </p:cBhvr>
                                      <p:to>
                                        <p:strVal val="visible"/>
                                      </p:to>
                                    </p:set>
                                    <p:anim calcmode="lin" valueType="num">
                                      <p:cBhvr>
                                        <p:cTn id="22" dur="500" fill="hold"/>
                                        <p:tgtEl>
                                          <p:spTgt spid="4099"/>
                                        </p:tgtEl>
                                        <p:attrNameLst>
                                          <p:attrName>ppt_w</p:attrName>
                                        </p:attrNameLst>
                                      </p:cBhvr>
                                      <p:tavLst>
                                        <p:tav tm="0">
                                          <p:val>
                                            <p:fltVal val="0"/>
                                          </p:val>
                                        </p:tav>
                                        <p:tav tm="100000">
                                          <p:val>
                                            <p:strVal val="#ppt_w"/>
                                          </p:val>
                                        </p:tav>
                                      </p:tavLst>
                                    </p:anim>
                                    <p:anim calcmode="lin" valueType="num">
                                      <p:cBhvr>
                                        <p:cTn id="23" dur="500" fill="hold"/>
                                        <p:tgtEl>
                                          <p:spTgt spid="4099"/>
                                        </p:tgtEl>
                                        <p:attrNameLst>
                                          <p:attrName>ppt_h</p:attrName>
                                        </p:attrNameLst>
                                      </p:cBhvr>
                                      <p:tavLst>
                                        <p:tav tm="0">
                                          <p:val>
                                            <p:fltVal val="0"/>
                                          </p:val>
                                        </p:tav>
                                        <p:tav tm="100000">
                                          <p:val>
                                            <p:strVal val="#ppt_h"/>
                                          </p:val>
                                        </p:tav>
                                      </p:tavLst>
                                    </p:anim>
                                    <p:animEffect transition="in" filter="fade">
                                      <p:cBhvr>
                                        <p:cTn id="24"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8347" y="1556792"/>
            <a:ext cx="8440684" cy="2736304"/>
          </a:xfrm>
        </p:spPr>
        <p:txBody>
          <a:bodyPr>
            <a:noAutofit/>
          </a:bodyPr>
          <a:lstStyle/>
          <a:p>
            <a:pPr marL="284163" lvl="0" indent="-284163">
              <a:buFont typeface="+mj-lt"/>
              <a:buAutoNum type="arabicPeriod"/>
            </a:pPr>
            <a:r>
              <a:rPr lang="tt-RU" sz="3600" dirty="0" smtClean="0"/>
              <a:t>Болгар дәүләте.</a:t>
            </a:r>
            <a:endParaRPr lang="ru-RU" sz="3600" dirty="0"/>
          </a:p>
          <a:p>
            <a:pPr marL="284163" lvl="0" indent="-284163">
              <a:buFont typeface="+mj-lt"/>
              <a:buAutoNum type="arabicPeriod"/>
            </a:pPr>
            <a:r>
              <a:rPr lang="tt-RU" sz="3600" dirty="0" smtClean="0"/>
              <a:t>Шагыйр</a:t>
            </a:r>
            <a:r>
              <a:rPr lang="ru-RU" sz="3600" dirty="0" smtClean="0"/>
              <a:t>ь</a:t>
            </a:r>
            <a:r>
              <a:rPr lang="tt-RU" sz="3600" dirty="0" smtClean="0"/>
              <a:t>.</a:t>
            </a:r>
            <a:endParaRPr lang="ru-RU" sz="3600" dirty="0"/>
          </a:p>
          <a:p>
            <a:pPr marL="284163" lvl="0" indent="-284163">
              <a:buFont typeface="+mj-lt"/>
              <a:buAutoNum type="arabicPeriod"/>
            </a:pPr>
            <a:r>
              <a:rPr lang="tt-RU" sz="3600" dirty="0" smtClean="0"/>
              <a:t>“Кыйссаи Йосыф”.</a:t>
            </a:r>
            <a:endParaRPr lang="ru-RU" sz="3600" dirty="0"/>
          </a:p>
          <a:p>
            <a:pPr marL="0" lvl="0" indent="0">
              <a:buNone/>
            </a:pPr>
            <a:endParaRPr lang="ru-RU" sz="3600" dirty="0"/>
          </a:p>
          <a:p>
            <a:pPr marL="0" indent="0">
              <a:buNone/>
            </a:pPr>
            <a:endParaRPr lang="ru-RU" sz="3600" dirty="0"/>
          </a:p>
        </p:txBody>
      </p:sp>
      <p:sp>
        <p:nvSpPr>
          <p:cNvPr id="5"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Кем турында сүз бара?</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AutoShape 2" descr="https://i0.wp.com/www.uyanangenclik.com/gallery/1_22_05_14_2_26_16.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sp>
        <p:nvSpPr>
          <p:cNvPr id="6" name="AutoShape 6" descr="https://i0.wp.com/www.uyanangenclik.com/gallery/1_22_05_14_2_26_16.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2056" name="Picture 8"/>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8421" t="10526" r="45789" b="9473"/>
          <a:stretch/>
        </p:blipFill>
        <p:spPr bwMode="auto">
          <a:xfrm>
            <a:off x="5590407" y="2261935"/>
            <a:ext cx="2791326" cy="3657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Овал 7"/>
          <p:cNvSpPr/>
          <p:nvPr/>
        </p:nvSpPr>
        <p:spPr>
          <a:xfrm>
            <a:off x="19130" y="12494"/>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10</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143773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 calcmode="lin" valueType="num">
                                      <p:cBhvr>
                                        <p:cTn id="22" dur="500" fill="hold"/>
                                        <p:tgtEl>
                                          <p:spTgt spid="2056"/>
                                        </p:tgtEl>
                                        <p:attrNameLst>
                                          <p:attrName>ppt_w</p:attrName>
                                        </p:attrNameLst>
                                      </p:cBhvr>
                                      <p:tavLst>
                                        <p:tav tm="0">
                                          <p:val>
                                            <p:fltVal val="0"/>
                                          </p:val>
                                        </p:tav>
                                        <p:tav tm="100000">
                                          <p:val>
                                            <p:strVal val="#ppt_w"/>
                                          </p:val>
                                        </p:tav>
                                      </p:tavLst>
                                    </p:anim>
                                    <p:anim calcmode="lin" valueType="num">
                                      <p:cBhvr>
                                        <p:cTn id="23" dur="500" fill="hold"/>
                                        <p:tgtEl>
                                          <p:spTgt spid="2056"/>
                                        </p:tgtEl>
                                        <p:attrNameLst>
                                          <p:attrName>ppt_h</p:attrName>
                                        </p:attrNameLst>
                                      </p:cBhvr>
                                      <p:tavLst>
                                        <p:tav tm="0">
                                          <p:val>
                                            <p:fltVal val="0"/>
                                          </p:val>
                                        </p:tav>
                                        <p:tav tm="100000">
                                          <p:val>
                                            <p:strVal val="#ppt_h"/>
                                          </p:val>
                                        </p:tav>
                                      </p:tavLst>
                                    </p:anim>
                                    <p:animEffect transition="in" filter="fade">
                                      <p:cBhvr>
                                        <p:cTn id="24"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8347" y="1556792"/>
            <a:ext cx="8440684" cy="2736304"/>
          </a:xfrm>
        </p:spPr>
        <p:txBody>
          <a:bodyPr>
            <a:noAutofit/>
          </a:bodyPr>
          <a:lstStyle/>
          <a:p>
            <a:pPr marL="284163" lvl="0" indent="-284163">
              <a:buFont typeface="+mj-lt"/>
              <a:buAutoNum type="arabicPeriod"/>
            </a:pPr>
            <a:r>
              <a:rPr lang="tt-RU" sz="3600" dirty="0" smtClean="0"/>
              <a:t>Һуннар.</a:t>
            </a:r>
            <a:endParaRPr lang="ru-RU" sz="3600" dirty="0"/>
          </a:p>
          <a:p>
            <a:pPr marL="284163" lvl="0" indent="-284163">
              <a:buFont typeface="+mj-lt"/>
              <a:buAutoNum type="arabicPeriod"/>
            </a:pPr>
            <a:r>
              <a:rPr lang="tt-RU" sz="3600" dirty="0" smtClean="0"/>
              <a:t>Татар Сөнчәлесе.</a:t>
            </a:r>
            <a:endParaRPr lang="ru-RU" sz="3600" dirty="0"/>
          </a:p>
          <a:p>
            <a:pPr marL="284163" lvl="0" indent="-284163">
              <a:buFont typeface="+mj-lt"/>
              <a:buAutoNum type="arabicPeriod"/>
            </a:pPr>
            <a:r>
              <a:rPr lang="tt-RU" sz="3600" dirty="0" smtClean="0"/>
              <a:t>453 ел.</a:t>
            </a:r>
            <a:endParaRPr lang="ru-RU" sz="3600" dirty="0"/>
          </a:p>
          <a:p>
            <a:pPr marL="0" lvl="0" indent="0">
              <a:buNone/>
            </a:pPr>
            <a:endParaRPr lang="ru-RU" sz="3600" dirty="0"/>
          </a:p>
          <a:p>
            <a:pPr marL="0" indent="0">
              <a:buNone/>
            </a:pPr>
            <a:endParaRPr lang="ru-RU" sz="3600" dirty="0"/>
          </a:p>
        </p:txBody>
      </p:sp>
      <p:sp>
        <p:nvSpPr>
          <p:cNvPr id="5"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Кем турында сүз бара?</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AutoShape 2" descr="https://i0.wp.com/www.uyanangenclik.com/gallery/1_22_05_14_2_26_16.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sp>
        <p:nvSpPr>
          <p:cNvPr id="6" name="AutoShape 4" descr="https://i0.wp.com/www.uyanangenclik.com/gallery/1_22_05_14_2_26_16.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1029" name="Picture 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724128" y="2127766"/>
            <a:ext cx="2592288" cy="290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Овал 7"/>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11</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143773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 calcmode="lin" valueType="num">
                                      <p:cBhvr>
                                        <p:cTn id="22" dur="500" fill="hold"/>
                                        <p:tgtEl>
                                          <p:spTgt spid="1029"/>
                                        </p:tgtEl>
                                        <p:attrNameLst>
                                          <p:attrName>ppt_w</p:attrName>
                                        </p:attrNameLst>
                                      </p:cBhvr>
                                      <p:tavLst>
                                        <p:tav tm="0">
                                          <p:val>
                                            <p:fltVal val="0"/>
                                          </p:val>
                                        </p:tav>
                                        <p:tav tm="100000">
                                          <p:val>
                                            <p:strVal val="#ppt_w"/>
                                          </p:val>
                                        </p:tav>
                                      </p:tavLst>
                                    </p:anim>
                                    <p:anim calcmode="lin" valueType="num">
                                      <p:cBhvr>
                                        <p:cTn id="23" dur="500" fill="hold"/>
                                        <p:tgtEl>
                                          <p:spTgt spid="1029"/>
                                        </p:tgtEl>
                                        <p:attrNameLst>
                                          <p:attrName>ppt_h</p:attrName>
                                        </p:attrNameLst>
                                      </p:cBhvr>
                                      <p:tavLst>
                                        <p:tav tm="0">
                                          <p:val>
                                            <p:fltVal val="0"/>
                                          </p:val>
                                        </p:tav>
                                        <p:tav tm="100000">
                                          <p:val>
                                            <p:strVal val="#ppt_h"/>
                                          </p:val>
                                        </p:tav>
                                      </p:tavLst>
                                    </p:anim>
                                    <p:animEffect transition="in" filter="fade">
                                      <p:cBhvr>
                                        <p:cTn id="24"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5" y="1556792"/>
            <a:ext cx="8503495" cy="2736304"/>
          </a:xfrm>
        </p:spPr>
        <p:txBody>
          <a:bodyPr>
            <a:noAutofit/>
          </a:bodyPr>
          <a:lstStyle/>
          <a:p>
            <a:pPr marL="284163" lvl="0" indent="-284163">
              <a:buFont typeface="+mj-lt"/>
              <a:buAutoNum type="arabicPeriod"/>
            </a:pPr>
            <a:r>
              <a:rPr lang="tt-RU" sz="3600" dirty="0" smtClean="0"/>
              <a:t>Печән базары.</a:t>
            </a:r>
            <a:endParaRPr lang="ru-RU" sz="3600" dirty="0"/>
          </a:p>
          <a:p>
            <a:pPr marL="284163" lvl="0" indent="-284163">
              <a:buFont typeface="+mj-lt"/>
              <a:buAutoNum type="arabicPeriod"/>
            </a:pPr>
            <a:r>
              <a:rPr lang="tt-RU" sz="3600" dirty="0" smtClean="0"/>
              <a:t>Шагыйр</a:t>
            </a:r>
            <a:r>
              <a:rPr lang="ru-RU" sz="3600" dirty="0" smtClean="0"/>
              <a:t>ь</a:t>
            </a:r>
            <a:r>
              <a:rPr lang="tt-RU" sz="3600" dirty="0" smtClean="0"/>
              <a:t>.</a:t>
            </a:r>
            <a:endParaRPr lang="ru-RU" sz="3600" dirty="0"/>
          </a:p>
          <a:p>
            <a:pPr marL="284163" lvl="0" indent="-284163">
              <a:buFont typeface="+mj-lt"/>
              <a:buAutoNum type="arabicPeriod"/>
            </a:pPr>
            <a:r>
              <a:rPr lang="tt-RU" sz="3600" dirty="0" smtClean="0"/>
              <a:t>“Су анасы”.</a:t>
            </a:r>
            <a:endParaRPr lang="ru-RU" sz="3600" dirty="0"/>
          </a:p>
          <a:p>
            <a:pPr marL="0" lvl="0" indent="0">
              <a:buNone/>
            </a:pPr>
            <a:endParaRPr lang="ru-RU" sz="3600" dirty="0"/>
          </a:p>
          <a:p>
            <a:pPr marL="0" indent="0">
              <a:buNone/>
            </a:pPr>
            <a:endParaRPr lang="ru-RU" sz="3600" dirty="0"/>
          </a:p>
        </p:txBody>
      </p:sp>
      <p:sp>
        <p:nvSpPr>
          <p:cNvPr id="5"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Кем турында сүз бара?</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074" name="Picture 2" descr="Ð ÐÐºÐ°Ð´ÐµÐ¼Ð¸Ð¸ Ð½Ð°ÑÐº Ð Ð¢ Ð¿ÑÐµÐ·ÐµÐ½ÑÑÑÑ ÑÐ½ÑÐ¸ÐºÐ»Ð¾Ð¿ÐµÐ´Ð¸Ñ ÐÐ°Ð±Ð´ÑÐ»Ð»Ñ Ð¢ÑÐºÐ°Ñ."/>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68144" y="2276872"/>
            <a:ext cx="2507357" cy="3443582"/>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12</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143773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 calcmode="lin" valueType="num">
                                      <p:cBhvr>
                                        <p:cTn id="22" dur="500" fill="hold"/>
                                        <p:tgtEl>
                                          <p:spTgt spid="3074"/>
                                        </p:tgtEl>
                                        <p:attrNameLst>
                                          <p:attrName>ppt_w</p:attrName>
                                        </p:attrNameLst>
                                      </p:cBhvr>
                                      <p:tavLst>
                                        <p:tav tm="0">
                                          <p:val>
                                            <p:fltVal val="0"/>
                                          </p:val>
                                        </p:tav>
                                        <p:tav tm="100000">
                                          <p:val>
                                            <p:strVal val="#ppt_w"/>
                                          </p:val>
                                        </p:tav>
                                      </p:tavLst>
                                    </p:anim>
                                    <p:anim calcmode="lin" valueType="num">
                                      <p:cBhvr>
                                        <p:cTn id="23" dur="500" fill="hold"/>
                                        <p:tgtEl>
                                          <p:spTgt spid="3074"/>
                                        </p:tgtEl>
                                        <p:attrNameLst>
                                          <p:attrName>ppt_h</p:attrName>
                                        </p:attrNameLst>
                                      </p:cBhvr>
                                      <p:tavLst>
                                        <p:tav tm="0">
                                          <p:val>
                                            <p:fltVal val="0"/>
                                          </p:val>
                                        </p:tav>
                                        <p:tav tm="100000">
                                          <p:val>
                                            <p:strVal val="#ppt_h"/>
                                          </p:val>
                                        </p:tav>
                                      </p:tavLst>
                                    </p:anim>
                                    <p:animEffect transition="in" filter="fade">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55575" y="274712"/>
            <a:ext cx="8808913" cy="6264696"/>
          </a:xfrm>
          <a:prstGeom prst="roundRect">
            <a:avLst>
              <a:gd name="adj" fmla="val 326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a:p>
        </p:txBody>
      </p:sp>
      <p:pic>
        <p:nvPicPr>
          <p:cNvPr id="1026" name="Picture 2" descr="https://avatars.mds.yandex.net/get-pdb/1050926/eaae9f86-aa2b-4906-bc77-caea3e574935/s1200?webp=false"/>
          <p:cNvPicPr>
            <a:picLocks noChangeAspect="1" noChangeArrowheads="1"/>
          </p:cNvPicPr>
          <p:nvPr/>
        </p:nvPicPr>
        <p:blipFill>
          <a:blip r:embed="rId2" cstate="screen">
            <a:clrChange>
              <a:clrFrom>
                <a:srgbClr val="FDFCF8"/>
              </a:clrFrom>
              <a:clrTo>
                <a:srgbClr val="FDFCF8">
                  <a:alpha val="0"/>
                </a:srgbClr>
              </a:clrTo>
            </a:clrChange>
            <a:extLst>
              <a:ext uri="{28A0092B-C50C-407E-A947-70E740481C1C}">
                <a14:useLocalDpi xmlns:a14="http://schemas.microsoft.com/office/drawing/2010/main"/>
              </a:ext>
            </a:extLst>
          </a:blip>
          <a:srcRect/>
          <a:stretch>
            <a:fillRect/>
          </a:stretch>
        </p:blipFill>
        <p:spPr bwMode="auto">
          <a:xfrm>
            <a:off x="983536" y="1268475"/>
            <a:ext cx="1440160" cy="128654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https://www.greenfieldsjunior.co.uk/files/images/Class_Animals/snow_leopard.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1029" name="Picture 5"/>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03748" y="1399168"/>
            <a:ext cx="1368152" cy="1156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304664" y="902343"/>
            <a:ext cx="966252" cy="1938992"/>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12000"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rPr>
              <a:t>Т</a:t>
            </a:r>
            <a:endParaRPr lang="ru-RU" sz="120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ndParaRPr>
          </a:p>
        </p:txBody>
      </p:sp>
      <p:sp>
        <p:nvSpPr>
          <p:cNvPr id="7" name="Прямоугольник 6"/>
          <p:cNvSpPr/>
          <p:nvPr/>
        </p:nvSpPr>
        <p:spPr>
          <a:xfrm>
            <a:off x="2396704" y="1196752"/>
            <a:ext cx="295274"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030" name="Picture 6"/>
          <p:cNvPicPr>
            <a:picLocks noChangeAspect="1" noChangeArrowheads="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4499992" y="1589607"/>
            <a:ext cx="878078" cy="918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578678" y="1124744"/>
            <a:ext cx="992829" cy="461665"/>
          </a:xfrm>
          <a:prstGeom prst="rect">
            <a:avLst/>
          </a:prstGeom>
          <a:noFill/>
        </p:spPr>
        <p:txBody>
          <a:bodyPr wrap="square" rtlCol="0">
            <a:spAutoFit/>
          </a:bodyPr>
          <a:lstStyle/>
          <a:p>
            <a:r>
              <a:rPr lang="tt-RU" sz="2400" dirty="0" smtClean="0"/>
              <a:t>М   Г</a:t>
            </a:r>
            <a:endParaRPr lang="ru-RU" sz="2400" dirty="0"/>
          </a:p>
        </p:txBody>
      </p:sp>
      <p:pic>
        <p:nvPicPr>
          <p:cNvPr id="1031" name="Picture 7"/>
          <p:cNvPicPr>
            <a:picLocks noChangeAspect="1" noChangeArrowheads="1"/>
          </p:cNvPicPr>
          <p:nvPr/>
        </p:nvPicPr>
        <p:blipFill>
          <a:blip r:embed="rId5"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3547219" y="1530240"/>
            <a:ext cx="1024780" cy="1024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Прямоугольник 12"/>
          <p:cNvSpPr/>
          <p:nvPr/>
        </p:nvSpPr>
        <p:spPr>
          <a:xfrm>
            <a:off x="4283968" y="1196752"/>
            <a:ext cx="295274"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cxnSp>
        <p:nvCxnSpPr>
          <p:cNvPr id="15" name="Прямая со стрелкой 14"/>
          <p:cNvCxnSpPr/>
          <p:nvPr/>
        </p:nvCxnSpPr>
        <p:spPr>
          <a:xfrm>
            <a:off x="4931076" y="1390941"/>
            <a:ext cx="288032" cy="25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563888" y="1124744"/>
            <a:ext cx="936103" cy="461665"/>
          </a:xfrm>
          <a:prstGeom prst="rect">
            <a:avLst/>
          </a:prstGeom>
          <a:noFill/>
        </p:spPr>
        <p:txBody>
          <a:bodyPr wrap="square" rtlCol="0">
            <a:spAutoFit/>
          </a:bodyPr>
          <a:lstStyle/>
          <a:p>
            <a:r>
              <a:rPr lang="tt-RU" sz="2400" dirty="0" smtClean="0"/>
              <a:t>П   Т</a:t>
            </a:r>
            <a:endParaRPr lang="ru-RU" sz="2400" dirty="0"/>
          </a:p>
        </p:txBody>
      </p:sp>
      <p:cxnSp>
        <p:nvCxnSpPr>
          <p:cNvPr id="21" name="Прямая со стрелкой 20"/>
          <p:cNvCxnSpPr/>
          <p:nvPr/>
        </p:nvCxnSpPr>
        <p:spPr>
          <a:xfrm>
            <a:off x="3881135" y="1399168"/>
            <a:ext cx="3308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32" name="Picture 8"/>
          <p:cNvPicPr>
            <a:picLocks noChangeAspect="1" noChangeArrowheads="1"/>
          </p:cNvPicPr>
          <p:nvPr/>
        </p:nvPicPr>
        <p:blipFill>
          <a:blip r:embed="rId6" cstate="screen">
            <a:clrChange>
              <a:clrFrom>
                <a:srgbClr val="BBDAE4"/>
              </a:clrFrom>
              <a:clrTo>
                <a:srgbClr val="BBDAE4">
                  <a:alpha val="0"/>
                </a:srgbClr>
              </a:clrTo>
            </a:clrChange>
            <a:extLst>
              <a:ext uri="{28A0092B-C50C-407E-A947-70E740481C1C}">
                <a14:useLocalDpi xmlns:a14="http://schemas.microsoft.com/office/drawing/2010/main"/>
              </a:ext>
            </a:extLst>
          </a:blip>
          <a:srcRect/>
          <a:stretch>
            <a:fillRect/>
          </a:stretch>
        </p:blipFill>
        <p:spPr bwMode="auto">
          <a:xfrm>
            <a:off x="5220072" y="1390941"/>
            <a:ext cx="1190581" cy="1378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Box 22"/>
          <p:cNvSpPr txBox="1"/>
          <p:nvPr/>
        </p:nvSpPr>
        <p:spPr>
          <a:xfrm>
            <a:off x="5508104" y="1124744"/>
            <a:ext cx="976402" cy="461665"/>
          </a:xfrm>
          <a:prstGeom prst="rect">
            <a:avLst/>
          </a:prstGeom>
          <a:noFill/>
        </p:spPr>
        <p:txBody>
          <a:bodyPr wrap="square" rtlCol="0">
            <a:spAutoFit/>
          </a:bodyPr>
          <a:lstStyle/>
          <a:p>
            <a:r>
              <a:rPr lang="tt-RU" sz="2400" dirty="0" smtClean="0"/>
              <a:t>К   В</a:t>
            </a:r>
            <a:endParaRPr lang="ru-RU" sz="2400" dirty="0"/>
          </a:p>
        </p:txBody>
      </p:sp>
      <p:cxnSp>
        <p:nvCxnSpPr>
          <p:cNvPr id="24" name="Прямая со стрелкой 23"/>
          <p:cNvCxnSpPr/>
          <p:nvPr/>
        </p:nvCxnSpPr>
        <p:spPr>
          <a:xfrm>
            <a:off x="5748217" y="1390941"/>
            <a:ext cx="33168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228184" y="1586409"/>
            <a:ext cx="354356" cy="1107996"/>
          </a:xfrm>
          <a:prstGeom prst="rect">
            <a:avLst/>
          </a:prstGeom>
          <a:noFill/>
        </p:spPr>
        <p:txBody>
          <a:bodyPr wrap="square" rtlCol="0">
            <a:spAutoFit/>
          </a:bodyPr>
          <a:lstStyle/>
          <a:p>
            <a:r>
              <a:rPr lang="tt-RU" sz="6600" dirty="0" smtClean="0"/>
              <a:t>Н</a:t>
            </a:r>
            <a:endParaRPr lang="ru-RU" sz="6600" dirty="0"/>
          </a:p>
        </p:txBody>
      </p:sp>
      <p:sp>
        <p:nvSpPr>
          <p:cNvPr id="26" name="TextBox 25"/>
          <p:cNvSpPr txBox="1"/>
          <p:nvPr/>
        </p:nvSpPr>
        <p:spPr>
          <a:xfrm>
            <a:off x="6732240" y="1586409"/>
            <a:ext cx="1368152" cy="1107996"/>
          </a:xfrm>
          <a:prstGeom prst="rect">
            <a:avLst/>
          </a:prstGeom>
          <a:noFill/>
        </p:spPr>
        <p:txBody>
          <a:bodyPr wrap="square" lIns="0" rIns="0" rtlCol="0">
            <a:spAutoFit/>
          </a:bodyPr>
          <a:lstStyle/>
          <a:p>
            <a:r>
              <a:rPr lang="ru-RU" sz="6600" dirty="0" smtClean="0"/>
              <a:t>ЬМ</a:t>
            </a:r>
            <a:endParaRPr lang="ru-RU" sz="6600" dirty="0"/>
          </a:p>
        </p:txBody>
      </p:sp>
      <p:pic>
        <p:nvPicPr>
          <p:cNvPr id="1033" name="Picture 9"/>
          <p:cNvPicPr>
            <a:picLocks noChangeAspect="1" noChangeArrowheads="1"/>
          </p:cNvPicPr>
          <p:nvPr/>
        </p:nvPicPr>
        <p:blipFill>
          <a:blip r:embed="rId7"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7953169" y="1641924"/>
            <a:ext cx="892366" cy="994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7869132" y="1180259"/>
            <a:ext cx="1095355" cy="461665"/>
          </a:xfrm>
          <a:prstGeom prst="rect">
            <a:avLst/>
          </a:prstGeom>
          <a:noFill/>
        </p:spPr>
        <p:txBody>
          <a:bodyPr wrap="square" rtlCol="0">
            <a:spAutoFit/>
          </a:bodyPr>
          <a:lstStyle/>
          <a:p>
            <a:r>
              <a:rPr lang="tt-RU" sz="2400" dirty="0"/>
              <a:t>Л</a:t>
            </a:r>
            <a:r>
              <a:rPr lang="tt-RU" sz="2400" dirty="0" smtClean="0"/>
              <a:t>    Р</a:t>
            </a:r>
            <a:endParaRPr lang="ru-RU" sz="2400" dirty="0"/>
          </a:p>
        </p:txBody>
      </p:sp>
      <p:cxnSp>
        <p:nvCxnSpPr>
          <p:cNvPr id="37" name="Прямая со стрелкой 36"/>
          <p:cNvCxnSpPr/>
          <p:nvPr/>
        </p:nvCxnSpPr>
        <p:spPr>
          <a:xfrm>
            <a:off x="8191489" y="1411091"/>
            <a:ext cx="33168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Заголовок 1"/>
          <p:cNvSpPr txBox="1">
            <a:spLocks/>
          </p:cNvSpPr>
          <p:nvPr/>
        </p:nvSpPr>
        <p:spPr>
          <a:xfrm>
            <a:off x="486611" y="260648"/>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Ребусны чишегез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1" name="AutoShape 14" descr="https://png.pngtree.com/png_detail/18/09/10/pngtree-vector-ax-png-clipart_3176762.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1040" name="Picture 16"/>
          <p:cNvPicPr>
            <a:picLocks noChangeAspect="1" noChangeArrowheads="1"/>
          </p:cNvPicPr>
          <p:nvPr/>
        </p:nvPicPr>
        <p:blipFill>
          <a:blip r:embed="rId8" cstate="screen">
            <a:clrChange>
              <a:clrFrom>
                <a:srgbClr val="EEE9ED"/>
              </a:clrFrom>
              <a:clrTo>
                <a:srgbClr val="EEE9ED">
                  <a:alpha val="0"/>
                </a:srgbClr>
              </a:clrTo>
            </a:clrChange>
            <a:extLst>
              <a:ext uri="{BEBA8EAE-BF5A-486C-A8C5-ECC9F3942E4B}">
                <a14:imgProps xmlns:a14="http://schemas.microsoft.com/office/drawing/2010/main">
                  <a14:imgLayer r:embed="rId9">
                    <a14:imgEffect>
                      <a14:sharpenSoften amount="50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313186" y="3965475"/>
            <a:ext cx="897785" cy="96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Прямоугольник 46"/>
          <p:cNvSpPr/>
          <p:nvPr/>
        </p:nvSpPr>
        <p:spPr>
          <a:xfrm>
            <a:off x="1835696" y="3501008"/>
            <a:ext cx="580221"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8" name="TextBox 47"/>
          <p:cNvSpPr txBox="1"/>
          <p:nvPr/>
        </p:nvSpPr>
        <p:spPr>
          <a:xfrm>
            <a:off x="1115616" y="3416909"/>
            <a:ext cx="1095355" cy="461665"/>
          </a:xfrm>
          <a:prstGeom prst="rect">
            <a:avLst/>
          </a:prstGeom>
          <a:noFill/>
        </p:spPr>
        <p:txBody>
          <a:bodyPr wrap="square" rtlCol="0">
            <a:spAutoFit/>
          </a:bodyPr>
          <a:lstStyle/>
          <a:p>
            <a:r>
              <a:rPr lang="tt-RU" sz="2400" dirty="0" smtClean="0"/>
              <a:t>К    Т</a:t>
            </a:r>
            <a:endParaRPr lang="ru-RU" sz="2400" dirty="0"/>
          </a:p>
        </p:txBody>
      </p:sp>
      <p:cxnSp>
        <p:nvCxnSpPr>
          <p:cNvPr id="49" name="Прямая со стрелкой 48"/>
          <p:cNvCxnSpPr/>
          <p:nvPr/>
        </p:nvCxnSpPr>
        <p:spPr>
          <a:xfrm>
            <a:off x="1475656" y="3645024"/>
            <a:ext cx="33168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AutoShape 19" descr="https://ds05.infourok.ru/uploads/ex/0202/0002e831-7c24efbb/hello_html_137c3b7b.gif"/>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1044" name="Picture 20"/>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2429711" y="3933056"/>
            <a:ext cx="774137" cy="1026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Прямоугольник 52"/>
          <p:cNvSpPr/>
          <p:nvPr/>
        </p:nvSpPr>
        <p:spPr>
          <a:xfrm>
            <a:off x="2987824" y="3501008"/>
            <a:ext cx="46900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4" name="TextBox 53"/>
          <p:cNvSpPr txBox="1"/>
          <p:nvPr/>
        </p:nvSpPr>
        <p:spPr>
          <a:xfrm>
            <a:off x="2627785" y="3494110"/>
            <a:ext cx="504055" cy="461665"/>
          </a:xfrm>
          <a:prstGeom prst="rect">
            <a:avLst/>
          </a:prstGeom>
          <a:noFill/>
        </p:spPr>
        <p:txBody>
          <a:bodyPr wrap="square" rtlCol="0">
            <a:spAutoFit/>
          </a:bodyPr>
          <a:lstStyle/>
          <a:p>
            <a:r>
              <a:rPr lang="tt-RU" sz="2400" dirty="0"/>
              <a:t>Ң</a:t>
            </a:r>
            <a:r>
              <a:rPr lang="tt-RU" sz="2400" dirty="0" smtClean="0"/>
              <a:t>    </a:t>
            </a:r>
            <a:endParaRPr lang="ru-RU" sz="2400" dirty="0"/>
          </a:p>
        </p:txBody>
      </p:sp>
      <p:sp>
        <p:nvSpPr>
          <p:cNvPr id="56" name="TextBox 55"/>
          <p:cNvSpPr txBox="1"/>
          <p:nvPr/>
        </p:nvSpPr>
        <p:spPr>
          <a:xfrm>
            <a:off x="2627784" y="3494111"/>
            <a:ext cx="504056" cy="461665"/>
          </a:xfrm>
          <a:prstGeom prst="rect">
            <a:avLst/>
          </a:prstGeom>
          <a:noFill/>
        </p:spPr>
        <p:txBody>
          <a:bodyPr wrap="square" rtlCol="0">
            <a:spAutoFit/>
          </a:bodyPr>
          <a:lstStyle/>
          <a:p>
            <a:r>
              <a:rPr lang="tt-RU" sz="2400" dirty="0" smtClean="0">
                <a:solidFill>
                  <a:srgbClr val="FF0000"/>
                </a:solidFill>
              </a:rPr>
              <a:t>Х</a:t>
            </a:r>
            <a:r>
              <a:rPr lang="tt-RU" sz="2400" dirty="0" smtClean="0"/>
              <a:t>    </a:t>
            </a:r>
            <a:endParaRPr lang="ru-RU" sz="2400" dirty="0"/>
          </a:p>
        </p:txBody>
      </p:sp>
      <p:pic>
        <p:nvPicPr>
          <p:cNvPr id="1045" name="Picture 21"/>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966741" y="3847197"/>
            <a:ext cx="1277667" cy="2004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6" name="Picture 22"/>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98710" y="3890664"/>
            <a:ext cx="1009394" cy="1259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Прямоугольник 58"/>
          <p:cNvSpPr/>
          <p:nvPr/>
        </p:nvSpPr>
        <p:spPr>
          <a:xfrm>
            <a:off x="4299564" y="3501008"/>
            <a:ext cx="632476"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0" name="TextBox 59"/>
          <p:cNvSpPr txBox="1"/>
          <p:nvPr/>
        </p:nvSpPr>
        <p:spPr>
          <a:xfrm>
            <a:off x="4428948" y="3432878"/>
            <a:ext cx="1079156" cy="461665"/>
          </a:xfrm>
          <a:prstGeom prst="rect">
            <a:avLst/>
          </a:prstGeom>
          <a:noFill/>
        </p:spPr>
        <p:txBody>
          <a:bodyPr wrap="square" rtlCol="0">
            <a:spAutoFit/>
          </a:bodyPr>
          <a:lstStyle/>
          <a:p>
            <a:r>
              <a:rPr lang="tt-RU" sz="2400" dirty="0" smtClean="0"/>
              <a:t>О   </a:t>
            </a:r>
            <a:r>
              <a:rPr lang="tt-RU" sz="2400" dirty="0"/>
              <a:t>Ө</a:t>
            </a:r>
            <a:endParaRPr lang="ru-RU" sz="2400" dirty="0"/>
          </a:p>
        </p:txBody>
      </p:sp>
      <p:cxnSp>
        <p:nvCxnSpPr>
          <p:cNvPr id="61" name="Прямая со стрелкой 60"/>
          <p:cNvCxnSpPr/>
          <p:nvPr/>
        </p:nvCxnSpPr>
        <p:spPr>
          <a:xfrm>
            <a:off x="4744367" y="3653352"/>
            <a:ext cx="33168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3" name="Прямоугольник 62"/>
          <p:cNvSpPr/>
          <p:nvPr/>
        </p:nvSpPr>
        <p:spPr>
          <a:xfrm>
            <a:off x="6119222" y="3429000"/>
            <a:ext cx="46900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048" name="Picture 24"/>
          <p:cNvPicPr>
            <a:picLocks noChangeAspect="1" noChangeArrowheads="1"/>
          </p:cNvPicPr>
          <p:nvPr/>
        </p:nvPicPr>
        <p:blipFill rotWithShape="1">
          <a:blip r:embed="rId13" cstate="screen">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a:ext>
            </a:extLst>
          </a:blip>
          <a:srcRect t="-11889"/>
          <a:stretch/>
        </p:blipFill>
        <p:spPr bwMode="auto">
          <a:xfrm>
            <a:off x="6483953" y="3501009"/>
            <a:ext cx="824351" cy="172936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Прямоугольник 64"/>
          <p:cNvSpPr/>
          <p:nvPr/>
        </p:nvSpPr>
        <p:spPr>
          <a:xfrm>
            <a:off x="6695286" y="3429000"/>
            <a:ext cx="46900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6" name="Прямоугольник 65"/>
          <p:cNvSpPr/>
          <p:nvPr/>
        </p:nvSpPr>
        <p:spPr>
          <a:xfrm>
            <a:off x="7129234" y="3429000"/>
            <a:ext cx="539110"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049" name="Picture 25"/>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a:off x="8000114" y="3905697"/>
            <a:ext cx="892366" cy="1827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7" name="Picture 23"/>
          <p:cNvPicPr>
            <a:picLocks noChangeAspect="1" noChangeArrowheads="1"/>
          </p:cNvPicPr>
          <p:nvPr/>
        </p:nvPicPr>
        <p:blipFill rotWithShape="1">
          <a:blip r:embed="rId16" cstate="screen">
            <a:clrChange>
              <a:clrFrom>
                <a:srgbClr val="EBEBEB"/>
              </a:clrFrom>
              <a:clrTo>
                <a:srgbClr val="EBEBEB">
                  <a:alpha val="0"/>
                </a:srgbClr>
              </a:clrTo>
            </a:clrChange>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5471150" y="3890663"/>
            <a:ext cx="1117074" cy="1244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8" name="TextBox 67"/>
          <p:cNvSpPr txBox="1"/>
          <p:nvPr/>
        </p:nvSpPr>
        <p:spPr>
          <a:xfrm>
            <a:off x="7884368" y="3471391"/>
            <a:ext cx="1155335" cy="461665"/>
          </a:xfrm>
          <a:prstGeom prst="rect">
            <a:avLst/>
          </a:prstGeom>
          <a:noFill/>
        </p:spPr>
        <p:txBody>
          <a:bodyPr wrap="square" rtlCol="0">
            <a:spAutoFit/>
          </a:bodyPr>
          <a:lstStyle/>
          <a:p>
            <a:r>
              <a:rPr lang="tt-RU" sz="2400" dirty="0"/>
              <a:t>Ш</a:t>
            </a:r>
            <a:r>
              <a:rPr lang="tt-RU" sz="2400" dirty="0" smtClean="0"/>
              <a:t>    Б</a:t>
            </a:r>
            <a:endParaRPr lang="ru-RU" sz="2400" dirty="0"/>
          </a:p>
        </p:txBody>
      </p:sp>
      <p:cxnSp>
        <p:nvCxnSpPr>
          <p:cNvPr id="69" name="Прямая со стрелкой 68"/>
          <p:cNvCxnSpPr/>
          <p:nvPr/>
        </p:nvCxnSpPr>
        <p:spPr>
          <a:xfrm>
            <a:off x="8344767" y="3717032"/>
            <a:ext cx="33168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39" name="Picture 15"/>
          <p:cNvPicPr>
            <a:picLocks noChangeAspect="1" noChangeArrowheads="1"/>
          </p:cNvPicPr>
          <p:nvPr/>
        </p:nvPicPr>
        <p:blipFill>
          <a:blip r:embed="rId18" cstate="screen">
            <a:clrChange>
              <a:clrFrom>
                <a:srgbClr val="EBEBEB"/>
              </a:clrFrom>
              <a:clrTo>
                <a:srgbClr val="EBEBEB">
                  <a:alpha val="0"/>
                </a:srgbClr>
              </a:clrTo>
            </a:clrChange>
            <a:extLst>
              <a:ext uri="{BEBA8EAE-BF5A-486C-A8C5-ECC9F3942E4B}">
                <a14:imgProps xmlns:a14="http://schemas.microsoft.com/office/drawing/2010/main">
                  <a14:imgLayer r:embed="rId19">
                    <a14:imgEffect>
                      <a14:sharpenSoften amount="50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79512" y="3885924"/>
            <a:ext cx="1091404" cy="1343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Прямоугольник 45"/>
          <p:cNvSpPr/>
          <p:nvPr/>
        </p:nvSpPr>
        <p:spPr>
          <a:xfrm>
            <a:off x="207568" y="3501008"/>
            <a:ext cx="580221"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052" name="Picture 28"/>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a:stretch/>
        </p:blipFill>
        <p:spPr bwMode="auto">
          <a:xfrm>
            <a:off x="3491880" y="3962672"/>
            <a:ext cx="798173" cy="101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Прямоугольник 72"/>
          <p:cNvSpPr/>
          <p:nvPr/>
        </p:nvSpPr>
        <p:spPr>
          <a:xfrm>
            <a:off x="3412133" y="3501008"/>
            <a:ext cx="46900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2" name="Овал 51"/>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13</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90553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Танзиля\Desktop\ист тат (3).jpg"/>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rot="5400000">
            <a:off x="2900289" y="2868463"/>
            <a:ext cx="3271415" cy="2520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1" name="Заголовок 1"/>
          <p:cNvSpPr txBox="1">
            <a:spLocks/>
          </p:cNvSpPr>
          <p:nvPr/>
        </p:nvSpPr>
        <p:spPr>
          <a:xfrm>
            <a:off x="480060" y="465810"/>
            <a:ext cx="8183880" cy="741804"/>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Мине таны</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05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05670" y="1192950"/>
            <a:ext cx="2499623" cy="3532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00065" y="1266379"/>
            <a:ext cx="2475867" cy="3531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Овал 14"/>
          <p:cNvSpPr/>
          <p:nvPr/>
        </p:nvSpPr>
        <p:spPr>
          <a:xfrm>
            <a:off x="512775"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16" name="Овал 15"/>
          <p:cNvSpPr/>
          <p:nvPr/>
        </p:nvSpPr>
        <p:spPr>
          <a:xfrm>
            <a:off x="3275856" y="2446035"/>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2</a:t>
            </a:r>
          </a:p>
        </p:txBody>
      </p:sp>
      <p:sp>
        <p:nvSpPr>
          <p:cNvPr id="17" name="Овал 16"/>
          <p:cNvSpPr/>
          <p:nvPr/>
        </p:nvSpPr>
        <p:spPr>
          <a:xfrm>
            <a:off x="6105670" y="1207614"/>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3</a:t>
            </a:r>
          </a:p>
        </p:txBody>
      </p:sp>
      <p:sp>
        <p:nvSpPr>
          <p:cNvPr id="18" name="Овал 17"/>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14</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270282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486611" y="188640"/>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Квест уен</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19193373"/>
              </p:ext>
            </p:extLst>
          </p:nvPr>
        </p:nvGraphicFramePr>
        <p:xfrm>
          <a:off x="401502" y="1052736"/>
          <a:ext cx="8346962" cy="4837304"/>
        </p:xfrm>
        <a:graphic>
          <a:graphicData uri="http://schemas.openxmlformats.org/drawingml/2006/table">
            <a:tbl>
              <a:tblPr firstRow="1" firstCol="1" bandRow="1">
                <a:tableStyleId>{5940675A-B579-460E-94D1-54222C63F5DA}</a:tableStyleId>
              </a:tblPr>
              <a:tblGrid>
                <a:gridCol w="492273"/>
                <a:gridCol w="7219071"/>
                <a:gridCol w="635618"/>
              </a:tblGrid>
              <a:tr h="0">
                <a:tc>
                  <a:txBody>
                    <a:bodyPr/>
                    <a:lstStyle/>
                    <a:p>
                      <a:pPr>
                        <a:lnSpc>
                          <a:spcPct val="115000"/>
                        </a:lnSpc>
                        <a:spcAft>
                          <a:spcPts val="0"/>
                        </a:spcAft>
                      </a:pPr>
                      <a:r>
                        <a:rPr lang="tt-RU" sz="1800" dirty="0">
                          <a:effectLst/>
                        </a:rPr>
                        <a:t>1</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Кукмара атамасында ничә мари телгә алына?</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2</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Татар халкы ничә кат үлчәргә куша?</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3</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ТАССР ничә ел элек төзелә?</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4</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Сөембикә манарасы ничә катлы?</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5</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Кукмара районы ничә ел элек оешкан?</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6</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Кукмара районыннан ничә Советлар Союзы Герое чыккан?</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7</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a:effectLst/>
                          <a:latin typeface="+mj-lt"/>
                          <a:ea typeface="Calibri"/>
                          <a:cs typeface="Times New Roman"/>
                        </a:rPr>
                        <a:t>Быел Бөек Җиңүнең ничә еллыгы билгеләп үтелә?</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8</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smtClean="0">
                          <a:effectLst/>
                          <a:latin typeface="+mj-lt"/>
                          <a:ea typeface="Calibri"/>
                          <a:cs typeface="Times New Roman"/>
                        </a:rPr>
                        <a:t>Татарстан Республикасының ничә Президенты булган?</a:t>
                      </a:r>
                      <a:endParaRPr lang="ru-RU" sz="2000" dirty="0">
                        <a:effectLst/>
                        <a:latin typeface="+mj-lt"/>
                        <a:ea typeface="Calibri"/>
                        <a:cs typeface="Times New Roman"/>
                      </a:endParaRPr>
                    </a:p>
                  </a:txBody>
                  <a:tcPr marL="17780" marR="177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9</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smtClean="0">
                          <a:effectLst/>
                          <a:latin typeface="+mj-lt"/>
                          <a:ea typeface="Calibri"/>
                          <a:cs typeface="Times New Roman"/>
                        </a:rPr>
                        <a:t>Татарстан Республикасы Төп Законы ничәнче ноябр</a:t>
                      </a:r>
                      <a:r>
                        <a:rPr lang="ru-RU" sz="2000" dirty="0" smtClean="0">
                          <a:effectLst/>
                          <a:latin typeface="+mj-lt"/>
                          <a:ea typeface="Calibri"/>
                          <a:cs typeface="Times New Roman"/>
                        </a:rPr>
                        <a:t>ь</a:t>
                      </a:r>
                      <a:r>
                        <a:rPr lang="tt-RU" sz="2000" dirty="0" smtClean="0">
                          <a:effectLst/>
                          <a:latin typeface="+mj-lt"/>
                          <a:ea typeface="Calibri"/>
                          <a:cs typeface="Times New Roman"/>
                        </a:rPr>
                        <a:t>дә кабул ителә?</a:t>
                      </a:r>
                      <a:endParaRPr lang="ru-RU" sz="2000" dirty="0">
                        <a:effectLst/>
                        <a:latin typeface="+mj-lt"/>
                        <a:ea typeface="Calibri"/>
                        <a:cs typeface="Times New Roman"/>
                      </a:endParaRPr>
                    </a:p>
                  </a:txBody>
                  <a:tcPr marL="68580" marR="685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r h="0">
                <a:tc>
                  <a:txBody>
                    <a:bodyPr/>
                    <a:lstStyle/>
                    <a:p>
                      <a:pPr>
                        <a:lnSpc>
                          <a:spcPct val="115000"/>
                        </a:lnSpc>
                        <a:spcAft>
                          <a:spcPts val="0"/>
                        </a:spcAft>
                      </a:pPr>
                      <a:r>
                        <a:rPr lang="tt-RU" sz="1800">
                          <a:effectLst/>
                        </a:rPr>
                        <a:t>10</a:t>
                      </a:r>
                      <a:endParaRPr lang="ru-RU" sz="1800" dirty="0">
                        <a:effectLst/>
                        <a:latin typeface="Calibri"/>
                        <a:ea typeface="Calibri"/>
                        <a:cs typeface="Times New Roman"/>
                      </a:endParaRPr>
                    </a:p>
                  </a:txBody>
                  <a:tcPr marL="68580" marR="68580" marT="0" marB="0">
                    <a:solidFill>
                      <a:schemeClr val="bg1"/>
                    </a:solidFill>
                  </a:tcPr>
                </a:tc>
                <a:tc>
                  <a:txBody>
                    <a:bodyPr/>
                    <a:lstStyle/>
                    <a:p>
                      <a:pPr>
                        <a:lnSpc>
                          <a:spcPct val="115000"/>
                        </a:lnSpc>
                        <a:spcAft>
                          <a:spcPts val="0"/>
                        </a:spcAft>
                      </a:pPr>
                      <a:r>
                        <a:rPr lang="tt-RU" sz="2000" dirty="0" smtClean="0">
                          <a:effectLst/>
                          <a:latin typeface="+mj-lt"/>
                          <a:ea typeface="Calibri"/>
                          <a:cs typeface="Times New Roman"/>
                        </a:rPr>
                        <a:t>ТАССР төзелү турында Декрет ничәнче майда кабул ителә?</a:t>
                      </a:r>
                      <a:endParaRPr lang="ru-RU" sz="2000" dirty="0">
                        <a:effectLst/>
                        <a:latin typeface="+mj-lt"/>
                        <a:ea typeface="Calibri"/>
                        <a:cs typeface="Times New Roman"/>
                      </a:endParaRPr>
                    </a:p>
                  </a:txBody>
                  <a:tcPr marL="68580" marR="68580" marT="0" marB="0">
                    <a:solidFill>
                      <a:schemeClr val="bg1"/>
                    </a:solidFill>
                  </a:tcPr>
                </a:tc>
                <a:tc>
                  <a:txBody>
                    <a:bodyPr/>
                    <a:lstStyle/>
                    <a:p>
                      <a:pPr>
                        <a:lnSpc>
                          <a:spcPct val="115000"/>
                        </a:lnSpc>
                        <a:spcAft>
                          <a:spcPts val="0"/>
                        </a:spcAft>
                      </a:pPr>
                      <a:endParaRPr lang="ru-RU" sz="1800" dirty="0">
                        <a:effectLst/>
                        <a:latin typeface="Calibri"/>
                        <a:ea typeface="Calibri"/>
                        <a:cs typeface="Times New Roman"/>
                      </a:endParaRPr>
                    </a:p>
                  </a:txBody>
                  <a:tcPr marL="68580" marR="68580" marT="0" marB="0">
                    <a:solidFill>
                      <a:schemeClr val="bg1"/>
                    </a:solidFill>
                  </a:tcPr>
                </a:tc>
              </a:tr>
            </a:tbl>
          </a:graphicData>
        </a:graphic>
      </p:graphicFrame>
      <p:sp>
        <p:nvSpPr>
          <p:cNvPr id="4" name="Овал 3"/>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ru-RU" sz="3200" b="1" dirty="0" smtClean="0">
                <a:ln>
                  <a:solidFill>
                    <a:srgbClr val="0070C0"/>
                  </a:solidFill>
                </a:ln>
                <a:solidFill>
                  <a:srgbClr val="0070C0"/>
                </a:solidFill>
              </a:rPr>
              <a:t>15</a:t>
            </a:r>
            <a:endParaRPr lang="ru-RU" sz="3200" b="1" dirty="0">
              <a:ln>
                <a:solidFill>
                  <a:srgbClr val="0070C0"/>
                </a:solidFill>
              </a:ln>
              <a:solidFill>
                <a:srgbClr val="0070C0"/>
              </a:solidFill>
            </a:endParaRPr>
          </a:p>
        </p:txBody>
      </p:sp>
    </p:spTree>
    <p:extLst>
      <p:ext uri="{BB962C8B-B14F-4D97-AF65-F5344CB8AC3E}">
        <p14:creationId xmlns:p14="http://schemas.microsoft.com/office/powerpoint/2010/main" val="226245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86611" y="2420888"/>
            <a:ext cx="8183880" cy="763528"/>
          </a:xfrm>
          <a:prstGeom prst="rect">
            <a:avLst/>
          </a:prstGeom>
        </p:spPr>
        <p:txBody>
          <a:bodyPr vert="horz" anchor="b">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z="88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Уен тәмам</a:t>
            </a:r>
            <a:endParaRPr lang="ru-RU" sz="88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55196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183880" cy="86409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Туграларыбызны  беләсеңме?</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TextBox 8"/>
          <p:cNvSpPr txBox="1"/>
          <p:nvPr/>
        </p:nvSpPr>
        <p:spPr>
          <a:xfrm>
            <a:off x="1218492" y="2715871"/>
            <a:ext cx="7313948"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Россия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туграсында </a:t>
            </a:r>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ничә җан иясе күреп була?</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TextBox 9"/>
          <p:cNvSpPr txBox="1"/>
          <p:nvPr/>
        </p:nvSpPr>
        <p:spPr>
          <a:xfrm>
            <a:off x="1259633" y="1367149"/>
            <a:ext cx="7272807"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Россия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Федерациясе туграсында нич</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ә таҗ бар?</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TextBox 10"/>
          <p:cNvSpPr txBox="1"/>
          <p:nvPr/>
        </p:nvSpPr>
        <p:spPr>
          <a:xfrm>
            <a:off x="1232055" y="2060848"/>
            <a:ext cx="7444401"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Татарстан туграсында барс кайсы тәпиен күтәргән?</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Овал 11"/>
          <p:cNvSpPr/>
          <p:nvPr/>
        </p:nvSpPr>
        <p:spPr>
          <a:xfrm>
            <a:off x="467544"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13" name="Овал 12"/>
          <p:cNvSpPr/>
          <p:nvPr/>
        </p:nvSpPr>
        <p:spPr>
          <a:xfrm>
            <a:off x="467544" y="2606732"/>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3</a:t>
            </a:r>
          </a:p>
        </p:txBody>
      </p:sp>
      <p:sp>
        <p:nvSpPr>
          <p:cNvPr id="14" name="Овал 13"/>
          <p:cNvSpPr/>
          <p:nvPr/>
        </p:nvSpPr>
        <p:spPr>
          <a:xfrm>
            <a:off x="467234" y="1930286"/>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2</a:t>
            </a:r>
          </a:p>
        </p:txBody>
      </p:sp>
      <p:sp>
        <p:nvSpPr>
          <p:cNvPr id="15" name="Овал 14"/>
          <p:cNvSpPr/>
          <p:nvPr/>
        </p:nvSpPr>
        <p:spPr>
          <a:xfrm>
            <a:off x="467542" y="3275030"/>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b="1" dirty="0" smtClean="0"/>
              <a:t>4</a:t>
            </a:r>
            <a:endParaRPr lang="ru-RU" b="1" dirty="0"/>
          </a:p>
        </p:txBody>
      </p:sp>
      <p:sp>
        <p:nvSpPr>
          <p:cNvPr id="16" name="Овал 15"/>
          <p:cNvSpPr/>
          <p:nvPr/>
        </p:nvSpPr>
        <p:spPr>
          <a:xfrm>
            <a:off x="467235" y="3995111"/>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b="1" dirty="0" smtClean="0"/>
              <a:t>5</a:t>
            </a:r>
            <a:endParaRPr lang="ru-RU" b="1" dirty="0"/>
          </a:p>
        </p:txBody>
      </p:sp>
      <p:sp>
        <p:nvSpPr>
          <p:cNvPr id="17" name="Овал 16"/>
          <p:cNvSpPr/>
          <p:nvPr/>
        </p:nvSpPr>
        <p:spPr>
          <a:xfrm>
            <a:off x="467543" y="4653136"/>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b="1" dirty="0" smtClean="0"/>
              <a:t>6</a:t>
            </a:r>
            <a:endParaRPr lang="ru-RU" b="1" dirty="0"/>
          </a:p>
        </p:txBody>
      </p:sp>
      <p:sp>
        <p:nvSpPr>
          <p:cNvPr id="18" name="Овал 17"/>
          <p:cNvSpPr/>
          <p:nvPr/>
        </p:nvSpPr>
        <p:spPr>
          <a:xfrm>
            <a:off x="467236" y="5320633"/>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b="1" dirty="0" smtClean="0"/>
              <a:t>7</a:t>
            </a:r>
            <a:endParaRPr lang="ru-RU" b="1" dirty="0"/>
          </a:p>
        </p:txBody>
      </p:sp>
      <p:sp>
        <p:nvSpPr>
          <p:cNvPr id="19" name="TextBox 18"/>
          <p:cNvSpPr txBox="1"/>
          <p:nvPr/>
        </p:nvSpPr>
        <p:spPr>
          <a:xfrm>
            <a:off x="1259632" y="3429000"/>
            <a:ext cx="7488832"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Татарстан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туграсында </a:t>
            </a:r>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ничә чәчәк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бар?</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0" name="TextBox 19"/>
          <p:cNvSpPr txBox="1"/>
          <p:nvPr/>
        </p:nvSpPr>
        <p:spPr>
          <a:xfrm>
            <a:off x="1236814" y="4103453"/>
            <a:ext cx="7439642"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Татарстан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туграсы </a:t>
            </a:r>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формасы нәрсәне аңлата?</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TextBox 20"/>
          <p:cNvSpPr txBox="1"/>
          <p:nvPr/>
        </p:nvSpPr>
        <p:spPr>
          <a:xfrm>
            <a:off x="1211596" y="4761478"/>
            <a:ext cx="746486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Кукмара районы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туграсында </a:t>
            </a:r>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ничә тау сурәтләнгән?</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2" name="TextBox 21"/>
          <p:cNvSpPr txBox="1"/>
          <p:nvPr/>
        </p:nvSpPr>
        <p:spPr>
          <a:xfrm>
            <a:off x="1197008" y="5428975"/>
            <a:ext cx="7335431"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Кайсы </a:t>
            </a:r>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туграда </a:t>
            </a:r>
            <a:r>
              <a:rPr lang="tt-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герб иясенең исеме язылган?</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3" name="Овал 22"/>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3600" b="1" dirty="0" smtClean="0">
                <a:ln>
                  <a:solidFill>
                    <a:srgbClr val="0070C0"/>
                  </a:solidFill>
                </a:ln>
                <a:solidFill>
                  <a:srgbClr val="0070C0"/>
                </a:solidFill>
              </a:rPr>
              <a:t>1</a:t>
            </a:r>
            <a:endParaRPr lang="ru-RU" sz="3600" b="1" dirty="0">
              <a:ln>
                <a:solidFill>
                  <a:srgbClr val="0070C0"/>
                </a:solidFill>
              </a:ln>
              <a:solidFill>
                <a:srgbClr val="0070C0"/>
              </a:solidFill>
            </a:endParaRPr>
          </a:p>
        </p:txBody>
      </p:sp>
    </p:spTree>
    <p:extLst>
      <p:ext uri="{BB962C8B-B14F-4D97-AF65-F5344CB8AC3E}">
        <p14:creationId xmlns:p14="http://schemas.microsoft.com/office/powerpoint/2010/main" val="424143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ppt_w</p:attrName>
                                        </p:attrNameLst>
                                      </p:cBhvr>
                                      <p:tavLst>
                                        <p:tav tm="0">
                                          <p:val>
                                            <p:fltVal val="0"/>
                                          </p:val>
                                        </p:tav>
                                        <p:tav tm="100000">
                                          <p:val>
                                            <p:strVal val="#ppt_w"/>
                                          </p:val>
                                        </p:tav>
                                      </p:tavLst>
                                    </p:anim>
                                    <p:anim calcmode="lin" valueType="num">
                                      <p:cBhvr>
                                        <p:cTn id="50" dur="500" fill="hold"/>
                                        <p:tgtEl>
                                          <p:spTgt spid="22"/>
                                        </p:tgtEl>
                                        <p:attrNameLst>
                                          <p:attrName>ppt_h</p:attrName>
                                        </p:attrNameLst>
                                      </p:cBhvr>
                                      <p:tavLst>
                                        <p:tav tm="0">
                                          <p:val>
                                            <p:fltVal val="0"/>
                                          </p:val>
                                        </p:tav>
                                        <p:tav tm="100000">
                                          <p:val>
                                            <p:strVal val="#ppt_h"/>
                                          </p:val>
                                        </p:tav>
                                      </p:tavLst>
                                    </p:anim>
                                    <p:animEffect transition="in" filter="fade">
                                      <p:cBhvr>
                                        <p:cTn id="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9" grpId="0"/>
      <p:bldP spid="20"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8347" y="3284984"/>
            <a:ext cx="8183880" cy="2603776"/>
          </a:xfrm>
        </p:spPr>
        <p:txBody>
          <a:bodyPr>
            <a:normAutofit fontScale="92500" lnSpcReduction="20000"/>
          </a:bodyPr>
          <a:lstStyle/>
          <a:p>
            <a:pPr lvl="0"/>
            <a:r>
              <a:rPr lang="tt-RU" dirty="0" smtClean="0"/>
              <a:t>Сафагәрәй</a:t>
            </a:r>
            <a:endParaRPr lang="ru-RU" dirty="0"/>
          </a:p>
          <a:p>
            <a:pPr lvl="0"/>
            <a:r>
              <a:rPr lang="tt-RU" dirty="0"/>
              <a:t>Алмыш</a:t>
            </a:r>
            <a:endParaRPr lang="ru-RU" dirty="0"/>
          </a:p>
          <a:p>
            <a:pPr lvl="0"/>
            <a:r>
              <a:rPr lang="tt-RU" dirty="0"/>
              <a:t>Мәхмүд</a:t>
            </a:r>
            <a:endParaRPr lang="ru-RU" dirty="0"/>
          </a:p>
          <a:p>
            <a:pPr lvl="0"/>
            <a:r>
              <a:rPr lang="tt-RU" dirty="0"/>
              <a:t>Мәнгү-Тимер</a:t>
            </a:r>
            <a:endParaRPr lang="ru-RU" dirty="0"/>
          </a:p>
          <a:p>
            <a:pPr lvl="0"/>
            <a:r>
              <a:rPr lang="tt-RU" dirty="0"/>
              <a:t>Батый</a:t>
            </a:r>
            <a:endParaRPr lang="ru-RU" dirty="0"/>
          </a:p>
          <a:p>
            <a:pPr lvl="0"/>
            <a:r>
              <a:rPr lang="tt-RU" dirty="0"/>
              <a:t>Мөхәммәт Әмин</a:t>
            </a:r>
            <a:endParaRPr lang="ru-RU" dirty="0"/>
          </a:p>
          <a:p>
            <a:r>
              <a:rPr lang="tt-RU" dirty="0"/>
              <a:t>Үзбәк </a:t>
            </a:r>
            <a:endParaRPr lang="ru-RU" dirty="0"/>
          </a:p>
        </p:txBody>
      </p:sp>
      <p:sp>
        <p:nvSpPr>
          <p:cNvPr id="4" name="Заголовок 1"/>
          <p:cNvSpPr txBox="1">
            <a:spLocks/>
          </p:cNvSpPr>
          <p:nvPr/>
        </p:nvSpPr>
        <p:spPr>
          <a:xfrm>
            <a:off x="467544" y="188640"/>
            <a:ext cx="8183880" cy="1051560"/>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Мин кайда идарә иттем? </a:t>
            </a:r>
          </a:p>
          <a:p>
            <a:pPr algn="ctr"/>
            <a: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Ханнарны булемнәргә урнаштырыгыз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Овал 4"/>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3600" b="1" dirty="0" smtClean="0">
                <a:ln>
                  <a:solidFill>
                    <a:srgbClr val="0070C0"/>
                  </a:solidFill>
                </a:ln>
                <a:solidFill>
                  <a:srgbClr val="0070C0"/>
                </a:solidFill>
              </a:rPr>
              <a:t>2</a:t>
            </a:r>
            <a:endParaRPr lang="ru-RU" sz="3600" b="1" dirty="0">
              <a:ln>
                <a:solidFill>
                  <a:srgbClr val="0070C0"/>
                </a:solidFill>
              </a:ln>
              <a:solidFill>
                <a:srgbClr val="0070C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770450721"/>
              </p:ext>
            </p:extLst>
          </p:nvPr>
        </p:nvGraphicFramePr>
        <p:xfrm>
          <a:off x="611560" y="1395044"/>
          <a:ext cx="7920880" cy="1841554"/>
        </p:xfrm>
        <a:graphic>
          <a:graphicData uri="http://schemas.openxmlformats.org/drawingml/2006/table">
            <a:tbl>
              <a:tblPr firstRow="1" firstCol="1" bandRow="1">
                <a:tableStyleId>{5940675A-B579-460E-94D1-54222C63F5DA}</a:tableStyleId>
              </a:tblPr>
              <a:tblGrid>
                <a:gridCol w="2736304"/>
                <a:gridCol w="2543732"/>
                <a:gridCol w="2640844"/>
              </a:tblGrid>
              <a:tr h="659686">
                <a:tc>
                  <a:txBody>
                    <a:bodyPr/>
                    <a:lstStyle/>
                    <a:p>
                      <a:pPr marL="4763" indent="0" algn="ctr">
                        <a:lnSpc>
                          <a:spcPct val="115000"/>
                        </a:lnSpc>
                        <a:spcAft>
                          <a:spcPts val="0"/>
                        </a:spcAft>
                      </a:pPr>
                      <a:r>
                        <a:rPr lang="tt-RU" sz="2000" b="1" dirty="0" smtClean="0">
                          <a:effectLst/>
                        </a:rPr>
                        <a:t>Идел Болгары</a:t>
                      </a:r>
                      <a:endParaRPr lang="ru-RU" sz="2000" b="1" dirty="0" smtClean="0">
                        <a:effectLst/>
                      </a:endParaRPr>
                    </a:p>
                    <a:p>
                      <a:pPr marL="457200" algn="ctr">
                        <a:lnSpc>
                          <a:spcPct val="115000"/>
                        </a:lnSpc>
                        <a:spcAft>
                          <a:spcPts val="0"/>
                        </a:spcAft>
                      </a:pPr>
                      <a:r>
                        <a:rPr lang="tt-RU" sz="2000" b="1" dirty="0" smtClean="0">
                          <a:effectLst/>
                        </a:rPr>
                        <a:t> </a:t>
                      </a:r>
                      <a:endParaRPr lang="ru-RU" sz="2000" b="1" dirty="0">
                        <a:effectLst/>
                        <a:latin typeface="Calibri"/>
                        <a:ea typeface="Calibri"/>
                        <a:cs typeface="Times New Roman"/>
                      </a:endParaRPr>
                    </a:p>
                  </a:txBody>
                  <a:tcPr marL="68580" marR="68580" marT="0" marB="0"/>
                </a:tc>
                <a:tc>
                  <a:txBody>
                    <a:bodyPr/>
                    <a:lstStyle/>
                    <a:p>
                      <a:pPr marL="92075" indent="0" algn="ctr">
                        <a:lnSpc>
                          <a:spcPct val="115000"/>
                        </a:lnSpc>
                        <a:spcAft>
                          <a:spcPts val="0"/>
                        </a:spcAft>
                      </a:pPr>
                      <a:r>
                        <a:rPr lang="tt-RU" sz="2000" b="1" dirty="0">
                          <a:effectLst/>
                        </a:rPr>
                        <a:t>Алтын Урда</a:t>
                      </a:r>
                      <a:endParaRPr lang="ru-RU" sz="2000" b="1" dirty="0">
                        <a:effectLst/>
                        <a:latin typeface="Calibri"/>
                        <a:ea typeface="Calibri"/>
                        <a:cs typeface="Times New Roman"/>
                      </a:endParaRPr>
                    </a:p>
                  </a:txBody>
                  <a:tcPr marL="68580" marR="68580" marT="0" marB="0"/>
                </a:tc>
                <a:tc>
                  <a:txBody>
                    <a:bodyPr/>
                    <a:lstStyle/>
                    <a:p>
                      <a:pPr marL="365125" indent="-365125" algn="ctr">
                        <a:lnSpc>
                          <a:spcPct val="115000"/>
                        </a:lnSpc>
                        <a:spcAft>
                          <a:spcPts val="0"/>
                        </a:spcAft>
                      </a:pPr>
                      <a:r>
                        <a:rPr lang="tt-RU" sz="2000" b="1" dirty="0" smtClean="0">
                          <a:effectLst/>
                        </a:rPr>
                        <a:t>Казан ханлыгы</a:t>
                      </a:r>
                      <a:endParaRPr lang="ru-RU" sz="2000" b="1" dirty="0">
                        <a:effectLst/>
                        <a:latin typeface="Calibri"/>
                        <a:ea typeface="Calibri"/>
                        <a:cs typeface="Times New Roman"/>
                      </a:endParaRPr>
                    </a:p>
                  </a:txBody>
                  <a:tcPr marL="68580" marR="68580" marT="0" marB="0"/>
                </a:tc>
              </a:tr>
              <a:tr h="1140514">
                <a:tc>
                  <a:txBody>
                    <a:bodyPr/>
                    <a:lstStyle/>
                    <a:p>
                      <a:pPr marL="457200">
                        <a:lnSpc>
                          <a:spcPct val="115000"/>
                        </a:lnSpc>
                        <a:spcAft>
                          <a:spcPts val="0"/>
                        </a:spcAft>
                      </a:pPr>
                      <a:endParaRPr lang="ru-RU" sz="2000" b="1" dirty="0">
                        <a:effectLst/>
                        <a:latin typeface="Calibri"/>
                        <a:ea typeface="Calibri"/>
                        <a:cs typeface="Times New Roman"/>
                      </a:endParaRPr>
                    </a:p>
                  </a:txBody>
                  <a:tcPr marL="68580" marR="68580" marT="0" marB="0"/>
                </a:tc>
                <a:tc>
                  <a:txBody>
                    <a:bodyPr/>
                    <a:lstStyle/>
                    <a:p>
                      <a:pPr marL="457200">
                        <a:lnSpc>
                          <a:spcPct val="115000"/>
                        </a:lnSpc>
                        <a:spcAft>
                          <a:spcPts val="0"/>
                        </a:spcAft>
                      </a:pPr>
                      <a:endParaRPr lang="ru-RU" sz="2000" b="1" dirty="0">
                        <a:effectLst/>
                        <a:latin typeface="Calibri"/>
                        <a:ea typeface="Calibri"/>
                        <a:cs typeface="Times New Roman"/>
                      </a:endParaRPr>
                    </a:p>
                  </a:txBody>
                  <a:tcPr marL="68580" marR="68580" marT="0" marB="0"/>
                </a:tc>
                <a:tc>
                  <a:txBody>
                    <a:bodyPr/>
                    <a:lstStyle/>
                    <a:p>
                      <a:pPr marL="457200">
                        <a:lnSpc>
                          <a:spcPct val="115000"/>
                        </a:lnSpc>
                        <a:spcAft>
                          <a:spcPts val="0"/>
                        </a:spcAft>
                      </a:pPr>
                      <a:endParaRPr lang="ru-RU" sz="2000" b="1"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2754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4194" y="188640"/>
            <a:ext cx="8006278" cy="86409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a:t>
            </a: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әсемдә нәрсә сурәтләнгән? </a:t>
            </a:r>
            <a: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Вакыйганы атагыз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494497" y="1223070"/>
            <a:ext cx="4105187" cy="2491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67545" y="1196752"/>
            <a:ext cx="3528392" cy="3001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627784" y="3574584"/>
            <a:ext cx="3820219" cy="2662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Овал 11"/>
          <p:cNvSpPr/>
          <p:nvPr/>
        </p:nvSpPr>
        <p:spPr>
          <a:xfrm>
            <a:off x="512775"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13" name="Овал 12"/>
          <p:cNvSpPr/>
          <p:nvPr/>
        </p:nvSpPr>
        <p:spPr>
          <a:xfrm>
            <a:off x="2627784" y="3612068"/>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3</a:t>
            </a:r>
          </a:p>
        </p:txBody>
      </p:sp>
      <p:sp>
        <p:nvSpPr>
          <p:cNvPr id="14" name="Овал 13"/>
          <p:cNvSpPr/>
          <p:nvPr/>
        </p:nvSpPr>
        <p:spPr>
          <a:xfrm>
            <a:off x="4511260" y="1280086"/>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2</a:t>
            </a:r>
          </a:p>
        </p:txBody>
      </p:sp>
      <p:sp>
        <p:nvSpPr>
          <p:cNvPr id="15" name="Овал 14"/>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3600" b="1" dirty="0" smtClean="0">
                <a:ln>
                  <a:solidFill>
                    <a:srgbClr val="0070C0"/>
                  </a:solidFill>
                </a:ln>
                <a:solidFill>
                  <a:srgbClr val="0070C0"/>
                </a:solidFill>
              </a:rPr>
              <a:t>3</a:t>
            </a:r>
            <a:endParaRPr lang="ru-RU" sz="3600" b="1" dirty="0">
              <a:ln>
                <a:solidFill>
                  <a:srgbClr val="0070C0"/>
                </a:solidFill>
              </a:ln>
              <a:solidFill>
                <a:srgbClr val="0070C0"/>
              </a:solidFill>
            </a:endParaRPr>
          </a:p>
        </p:txBody>
      </p:sp>
    </p:spTree>
    <p:extLst>
      <p:ext uri="{BB962C8B-B14F-4D97-AF65-F5344CB8AC3E}">
        <p14:creationId xmlns:p14="http://schemas.microsoft.com/office/powerpoint/2010/main" val="110497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700808"/>
            <a:ext cx="8183880" cy="4187952"/>
          </a:xfrm>
        </p:spPr>
        <p:txBody>
          <a:bodyPr>
            <a:normAutofit fontScale="85000" lnSpcReduction="10000"/>
          </a:bodyPr>
          <a:lstStyle/>
          <a:p>
            <a:pPr marL="0" indent="0">
              <a:buNone/>
            </a:pPr>
            <a:r>
              <a:rPr lang="tt-RU" dirty="0"/>
              <a:t>Болгарның  данын</a:t>
            </a:r>
            <a:r>
              <a:rPr lang="tt-RU" u="sng" dirty="0" smtClean="0"/>
              <a:t>______________</a:t>
            </a:r>
            <a:r>
              <a:rPr lang="tt-RU" dirty="0" smtClean="0"/>
              <a:t> </a:t>
            </a:r>
            <a:r>
              <a:rPr lang="tt-RU" dirty="0"/>
              <a:t>дә үстереп торган. Алар шәһәр базарларына да, елга ике мәртәбә уздырыла торган халыкара </a:t>
            </a:r>
            <a:r>
              <a:rPr lang="tt-RU" u="sng" dirty="0" smtClean="0"/>
              <a:t>_________________</a:t>
            </a:r>
            <a:r>
              <a:rPr lang="tt-RU" dirty="0" smtClean="0"/>
              <a:t>     </a:t>
            </a:r>
            <a:r>
              <a:rPr lang="tt-RU" dirty="0"/>
              <a:t>дә йөргәннәр. </a:t>
            </a:r>
            <a:r>
              <a:rPr lang="tt-RU" u="sng" dirty="0"/>
              <a:t>____________</a:t>
            </a:r>
            <a:r>
              <a:rPr lang="tt-RU" dirty="0"/>
              <a:t> күп һәм төрле булуы аркасында базарлар кайнап торган. Сугышчылар үзләренә </a:t>
            </a:r>
            <a:r>
              <a:rPr lang="tt-RU" u="sng" dirty="0"/>
              <a:t>_____ </a:t>
            </a:r>
            <a:r>
              <a:rPr lang="tt-RU" dirty="0"/>
              <a:t>һәм </a:t>
            </a:r>
            <a:r>
              <a:rPr lang="tt-RU" u="sng" dirty="0"/>
              <a:t>_________ </a:t>
            </a:r>
            <a:r>
              <a:rPr lang="tt-RU" dirty="0"/>
              <a:t> караганнар. Ювелирлар </a:t>
            </a:r>
            <a:r>
              <a:rPr lang="tt-RU" u="sng" dirty="0"/>
              <a:t>_____________</a:t>
            </a:r>
            <a:r>
              <a:rPr lang="tt-RU" dirty="0"/>
              <a:t> ясау өчен Балтыйк буеннан китерелгән гәрәбә сайлаганнар, тире осталары </a:t>
            </a:r>
            <a:r>
              <a:rPr lang="tt-RU" u="sng" dirty="0"/>
              <a:t>___________</a:t>
            </a:r>
            <a:r>
              <a:rPr lang="tt-RU" dirty="0"/>
              <a:t> тиресе эзләгәннәр. Байлар мех, әрмән </a:t>
            </a:r>
            <a:r>
              <a:rPr lang="tt-RU" u="sng" dirty="0"/>
              <a:t>_______________</a:t>
            </a:r>
            <a:r>
              <a:rPr lang="tt-RU" dirty="0"/>
              <a:t>  сайлаган, аерым товар исәбенә “җанлы корал”-</a:t>
            </a:r>
            <a:r>
              <a:rPr lang="tt-RU" u="sng" dirty="0"/>
              <a:t>____________ </a:t>
            </a:r>
            <a:r>
              <a:rPr lang="tt-RU" dirty="0"/>
              <a:t> кергән. </a:t>
            </a:r>
            <a:endParaRPr lang="ru-RU" dirty="0"/>
          </a:p>
          <a:p>
            <a:pPr marL="0" indent="0">
              <a:buNone/>
            </a:pPr>
            <a:endParaRPr lang="ru-RU" dirty="0"/>
          </a:p>
        </p:txBody>
      </p:sp>
      <p:sp>
        <p:nvSpPr>
          <p:cNvPr id="4" name="Овал 3"/>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a:ln>
                  <a:solidFill>
                    <a:srgbClr val="0070C0"/>
                  </a:solidFill>
                </a:ln>
                <a:solidFill>
                  <a:srgbClr val="0070C0"/>
                </a:solidFill>
              </a:rPr>
              <a:t>4</a:t>
            </a:r>
            <a:endParaRPr lang="ru-RU" sz="3600" b="1" dirty="0">
              <a:ln>
                <a:solidFill>
                  <a:srgbClr val="0070C0"/>
                </a:solidFill>
              </a:ln>
              <a:solidFill>
                <a:srgbClr val="0070C0"/>
              </a:solidFill>
            </a:endParaRPr>
          </a:p>
        </p:txBody>
      </p:sp>
      <p:sp>
        <p:nvSpPr>
          <p:cNvPr id="5" name="Заголовок 1"/>
          <p:cNvSpPr txBox="1">
            <a:spLocks/>
          </p:cNvSpPr>
          <p:nvPr/>
        </p:nvSpPr>
        <p:spPr>
          <a:xfrm>
            <a:off x="467544" y="188640"/>
            <a:ext cx="8183880" cy="1051560"/>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Өзекне тулыландырыгыз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7862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Users\Танзиля\Desktop\ист тат.jpg"/>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5773691" y="1574046"/>
            <a:ext cx="3141233" cy="2520280"/>
          </a:xfrm>
          <a:prstGeom prst="rect">
            <a:avLst/>
          </a:prstGeom>
          <a:noFill/>
          <a:ln>
            <a:noFill/>
          </a:ln>
          <a:extLst>
            <a:ext uri="{53640926-AAD7-44D8-BBD7-CCE9431645EC}">
              <a14:shadowObscured xmlns:a14="http://schemas.microsoft.com/office/drawing/2010/main"/>
            </a:ext>
          </a:extLst>
        </p:spPr>
      </p:pic>
      <p:sp>
        <p:nvSpPr>
          <p:cNvPr id="9" name="Заголовок 1"/>
          <p:cNvSpPr txBox="1">
            <a:spLocks/>
          </p:cNvSpPr>
          <p:nvPr/>
        </p:nvSpPr>
        <p:spPr>
          <a:xfrm>
            <a:off x="486611" y="332656"/>
            <a:ext cx="8183880" cy="763528"/>
          </a:xfrm>
          <a:prstGeom prst="rect">
            <a:avLst/>
          </a:prstGeom>
        </p:spPr>
        <p:txBody>
          <a:bodyPr vert="horz" anchor="b">
            <a:normAutofit fontScale="92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Рәсемнәр нәрсә аңлата? </a:t>
            </a:r>
          </a:p>
          <a:p>
            <a:pPr algn="ctr"/>
            <a: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Исемнәрен атагыз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074"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86611" y="1258807"/>
            <a:ext cx="2463862" cy="3371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663460" y="3596473"/>
            <a:ext cx="3924764" cy="2568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Овал 12"/>
          <p:cNvSpPr/>
          <p:nvPr/>
        </p:nvSpPr>
        <p:spPr>
          <a:xfrm>
            <a:off x="512775"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14" name="Овал 13"/>
          <p:cNvSpPr/>
          <p:nvPr/>
        </p:nvSpPr>
        <p:spPr>
          <a:xfrm>
            <a:off x="2673015" y="3635071"/>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2</a:t>
            </a:r>
          </a:p>
        </p:txBody>
      </p:sp>
      <p:sp>
        <p:nvSpPr>
          <p:cNvPr id="15" name="Овал 14"/>
          <p:cNvSpPr/>
          <p:nvPr/>
        </p:nvSpPr>
        <p:spPr>
          <a:xfrm>
            <a:off x="6084167" y="1270598"/>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3</a:t>
            </a:r>
          </a:p>
        </p:txBody>
      </p:sp>
      <p:sp>
        <p:nvSpPr>
          <p:cNvPr id="16" name="Овал 15"/>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a:ln>
                  <a:solidFill>
                    <a:srgbClr val="0070C0"/>
                  </a:solidFill>
                </a:ln>
                <a:solidFill>
                  <a:srgbClr val="0070C0"/>
                </a:solidFill>
              </a:rPr>
              <a:t>5</a:t>
            </a:r>
            <a:endParaRPr lang="ru-RU" sz="3600" b="1" dirty="0">
              <a:ln>
                <a:solidFill>
                  <a:srgbClr val="0070C0"/>
                </a:solidFill>
              </a:ln>
              <a:solidFill>
                <a:srgbClr val="0070C0"/>
              </a:solidFill>
            </a:endParaRPr>
          </a:p>
        </p:txBody>
      </p:sp>
    </p:spTree>
    <p:extLst>
      <p:ext uri="{BB962C8B-B14F-4D97-AF65-F5344CB8AC3E}">
        <p14:creationId xmlns:p14="http://schemas.microsoft.com/office/powerpoint/2010/main" val="240062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268760"/>
            <a:ext cx="8424936" cy="5040560"/>
          </a:xfrm>
        </p:spPr>
        <p:txBody>
          <a:bodyPr>
            <a:noAutofit/>
          </a:bodyPr>
          <a:lstStyle/>
          <a:p>
            <a:pPr marL="0" indent="0">
              <a:buNone/>
            </a:pPr>
            <a:r>
              <a:rPr lang="tt-RU" sz="1800" dirty="0" smtClean="0"/>
              <a:t>  </a:t>
            </a:r>
            <a:r>
              <a:rPr lang="tt-RU" sz="1800" dirty="0"/>
              <a:t> </a:t>
            </a:r>
            <a:r>
              <a:rPr lang="tt-RU" sz="1800" dirty="0" smtClean="0"/>
              <a:t>................-</a:t>
            </a:r>
            <a:r>
              <a:rPr lang="tt-RU" sz="1800" dirty="0"/>
              <a:t>бөтен урта гасыр Европасында иң эре шәһәр. Үзенең территориясе буенча ул Париждан бер ярым тапкыр һәм Киев белән Римнан ике мәртәбә зуррак булган. Рус ел</a:t>
            </a:r>
            <a:r>
              <a:rPr lang="ru-RU" sz="1800" dirty="0"/>
              <a:t>ъ</a:t>
            </a:r>
            <a:r>
              <a:rPr lang="tt-RU" sz="1800" dirty="0"/>
              <a:t>язмачылары аны Олуг шәһәр дип атыйлар. Хәзер республикабызның  Спас районына карый</a:t>
            </a:r>
            <a:r>
              <a:rPr lang="tt-RU" sz="1800" dirty="0" smtClean="0"/>
              <a:t>.</a:t>
            </a:r>
          </a:p>
          <a:p>
            <a:pPr marL="0" indent="0">
              <a:buNone/>
            </a:pPr>
            <a:r>
              <a:rPr lang="tt-RU" sz="1800" dirty="0" smtClean="0"/>
              <a:t>  ................</a:t>
            </a:r>
            <a:r>
              <a:rPr lang="tt-RU" sz="1800" dirty="0"/>
              <a:t>да кирпеч йортлар шактый күп булган. Шундый йорт калдыкларының берсен археологлар шәһәр үзәгендә казып чыгардылар. Ул гөмбәз сыман түбәле ике катлы йорт булган. Кояш нурлары йорт эченә саргылт-яшел төстәге түгәрәк пыяла аша төшкән. Мичтән чыккан җылы һава йөрсен өчен, идән астына торбалар салып калдырылган. Башкаладан кала икенче бер зур шәһәр булган. </a:t>
            </a:r>
            <a:endParaRPr lang="tt-RU" sz="1800" dirty="0" smtClean="0"/>
          </a:p>
          <a:p>
            <a:pPr marL="0" indent="0">
              <a:buNone/>
            </a:pPr>
            <a:r>
              <a:rPr lang="tt-RU" sz="1800" dirty="0" smtClean="0"/>
              <a:t>    X-XI </a:t>
            </a:r>
            <a:r>
              <a:rPr lang="tt-RU" sz="1800" dirty="0"/>
              <a:t>гасырлар чигендә Идел һәм Казансу елгалары кушылган урыннан ерак түгел .................... дигән атама алып, кечерәк кенә кирмән үсеп чыга. Тиздән ул иң эре халыкара сәүдә үзәкләренең берсенә әверелә. Табылдыкларга караганда, ул Көнбатыш Европа, Урта Азия, Якын Көнчыгыш илләре, Киев Русе белән сәүдә иткән. </a:t>
            </a:r>
            <a:endParaRPr lang="ru-RU" sz="1800" dirty="0"/>
          </a:p>
        </p:txBody>
      </p:sp>
      <p:sp>
        <p:nvSpPr>
          <p:cNvPr id="4" name="Овал 3"/>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a:ln>
                  <a:solidFill>
                    <a:srgbClr val="0070C0"/>
                  </a:solidFill>
                </a:ln>
                <a:solidFill>
                  <a:srgbClr val="0070C0"/>
                </a:solidFill>
              </a:rPr>
              <a:t>6</a:t>
            </a:r>
            <a:endParaRPr lang="ru-RU" sz="3600" b="1" dirty="0">
              <a:ln>
                <a:solidFill>
                  <a:srgbClr val="0070C0"/>
                </a:solidFill>
              </a:ln>
              <a:solidFill>
                <a:srgbClr val="0070C0"/>
              </a:solidFill>
            </a:endParaRPr>
          </a:p>
        </p:txBody>
      </p:sp>
      <p:sp>
        <p:nvSpPr>
          <p:cNvPr id="5"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Кайсы шәһәр  турында?</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Овал 5"/>
          <p:cNvSpPr/>
          <p:nvPr/>
        </p:nvSpPr>
        <p:spPr>
          <a:xfrm>
            <a:off x="62334"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7" name="Овал 6"/>
          <p:cNvSpPr/>
          <p:nvPr/>
        </p:nvSpPr>
        <p:spPr>
          <a:xfrm>
            <a:off x="62334" y="2636912"/>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8" name="Овал 7"/>
          <p:cNvSpPr/>
          <p:nvPr/>
        </p:nvSpPr>
        <p:spPr>
          <a:xfrm>
            <a:off x="107504" y="4581128"/>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Tree>
    <p:extLst>
      <p:ext uri="{BB962C8B-B14F-4D97-AF65-F5344CB8AC3E}">
        <p14:creationId xmlns:p14="http://schemas.microsoft.com/office/powerpoint/2010/main" val="273382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486611" y="332656"/>
            <a:ext cx="8183880" cy="763528"/>
          </a:xfrm>
          <a:prstGeom prst="rect">
            <a:avLst/>
          </a:prstGeom>
        </p:spPr>
        <p:txBody>
          <a:bodyPr vert="horz" anchor="b">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Кайсы дәүләтнеке?</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098"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018306" y="1258807"/>
            <a:ext cx="2575248" cy="3550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12775" y="1241364"/>
            <a:ext cx="2475049" cy="379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258847" y="1988841"/>
            <a:ext cx="2489192" cy="3281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Овал 1"/>
          <p:cNvSpPr/>
          <p:nvPr/>
        </p:nvSpPr>
        <p:spPr>
          <a:xfrm>
            <a:off x="512775" y="1258807"/>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1</a:t>
            </a:r>
            <a:endParaRPr lang="ru-RU" b="1" dirty="0"/>
          </a:p>
        </p:txBody>
      </p:sp>
      <p:sp>
        <p:nvSpPr>
          <p:cNvPr id="13" name="Овал 12"/>
          <p:cNvSpPr/>
          <p:nvPr/>
        </p:nvSpPr>
        <p:spPr>
          <a:xfrm>
            <a:off x="6067889" y="1274831"/>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t>3</a:t>
            </a:r>
            <a:endParaRPr lang="ru-RU" b="1" dirty="0"/>
          </a:p>
        </p:txBody>
      </p:sp>
      <p:sp>
        <p:nvSpPr>
          <p:cNvPr id="14" name="Овал 13"/>
          <p:cNvSpPr/>
          <p:nvPr/>
        </p:nvSpPr>
        <p:spPr>
          <a:xfrm>
            <a:off x="3291164" y="1997224"/>
            <a:ext cx="602841" cy="58601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a:t>2</a:t>
            </a:r>
          </a:p>
        </p:txBody>
      </p:sp>
      <p:sp>
        <p:nvSpPr>
          <p:cNvPr id="15" name="Овал 14"/>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a:ln>
                  <a:solidFill>
                    <a:srgbClr val="0070C0"/>
                  </a:solidFill>
                </a:ln>
                <a:solidFill>
                  <a:srgbClr val="0070C0"/>
                </a:solidFill>
              </a:rPr>
              <a:t>7</a:t>
            </a:r>
            <a:endParaRPr lang="ru-RU" sz="3600" b="1" dirty="0">
              <a:ln>
                <a:solidFill>
                  <a:srgbClr val="0070C0"/>
                </a:solidFill>
              </a:ln>
              <a:solidFill>
                <a:srgbClr val="0070C0"/>
              </a:solidFill>
            </a:endParaRPr>
          </a:p>
        </p:txBody>
      </p:sp>
    </p:spTree>
    <p:extLst>
      <p:ext uri="{BB962C8B-B14F-4D97-AF65-F5344CB8AC3E}">
        <p14:creationId xmlns:p14="http://schemas.microsoft.com/office/powerpoint/2010/main" val="1022598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24744"/>
            <a:ext cx="8640960" cy="5040560"/>
          </a:xfrm>
        </p:spPr>
        <p:txBody>
          <a:bodyPr>
            <a:noAutofit/>
          </a:bodyPr>
          <a:lstStyle/>
          <a:p>
            <a:pPr marL="284163" lvl="0" indent="-284163">
              <a:buFont typeface="+mj-lt"/>
              <a:buAutoNum type="arabicPeriod"/>
            </a:pPr>
            <a:r>
              <a:rPr lang="tt-RU" sz="2400" dirty="0" smtClean="0"/>
              <a:t>Казан </a:t>
            </a:r>
            <a:r>
              <a:rPr lang="tt-RU" sz="2400" dirty="0"/>
              <a:t>ханлыгының башкаласы Мәскәү булган.</a:t>
            </a:r>
            <a:endParaRPr lang="ru-RU" sz="2400" dirty="0"/>
          </a:p>
          <a:p>
            <a:pPr marL="284163" lvl="0" indent="-284163">
              <a:buFont typeface="+mj-lt"/>
              <a:buAutoNum type="arabicPeriod"/>
            </a:pPr>
            <a:r>
              <a:rPr lang="tt-RU" sz="2400" dirty="0"/>
              <a:t>Кирмән диварлары тал бүрәнәләрдән торгызылган.</a:t>
            </a:r>
            <a:endParaRPr lang="ru-RU" sz="2400" dirty="0"/>
          </a:p>
          <a:p>
            <a:pPr marL="284163" lvl="0" indent="-284163">
              <a:buFont typeface="+mj-lt"/>
              <a:buAutoNum type="arabicPeriod"/>
            </a:pPr>
            <a:r>
              <a:rPr lang="tt-RU" sz="2400" dirty="0"/>
              <a:t>Казанның иң матур һәм иң ныгытылган уртадагы өлеше бистә дип аталган.</a:t>
            </a:r>
            <a:endParaRPr lang="ru-RU" sz="2400" dirty="0"/>
          </a:p>
          <a:p>
            <a:pPr marL="284163" lvl="0" indent="-284163">
              <a:buFont typeface="+mj-lt"/>
              <a:buAutoNum type="arabicPeriod"/>
            </a:pPr>
            <a:r>
              <a:rPr lang="tt-RU" sz="2400" dirty="0"/>
              <a:t>Бишбалта бистәсендә балта осталары яшәгән.</a:t>
            </a:r>
            <a:endParaRPr lang="ru-RU" sz="2400" dirty="0"/>
          </a:p>
          <a:p>
            <a:pPr marL="284163" lvl="0" indent="-284163">
              <a:buFont typeface="+mj-lt"/>
              <a:buAutoNum type="arabicPeriod"/>
            </a:pPr>
            <a:r>
              <a:rPr lang="tt-RU" sz="2400" dirty="0"/>
              <a:t>Хан сарае янында ак таштан Нурсолтан мәчете гүзәллеге белән аерылып торган</a:t>
            </a:r>
            <a:r>
              <a:rPr lang="tt-RU" sz="2400" dirty="0" smtClean="0"/>
              <a:t>.</a:t>
            </a:r>
          </a:p>
          <a:p>
            <a:pPr marL="284163" lvl="0" indent="-284163">
              <a:buFont typeface="+mj-lt"/>
              <a:buAutoNum type="arabicPeriod"/>
            </a:pPr>
            <a:r>
              <a:rPr lang="tt-RU" sz="2400" dirty="0" smtClean="0"/>
              <a:t>Болак буенда иртәдән кичкә кадәр Көрәеш ярминкәсе гөрләгән.</a:t>
            </a:r>
          </a:p>
          <a:p>
            <a:pPr marL="284163" lvl="0" indent="-284163">
              <a:buFont typeface="+mj-lt"/>
              <a:buAutoNum type="arabicPeriod"/>
            </a:pPr>
            <a:r>
              <a:rPr lang="tt-RU" sz="2400" dirty="0" smtClean="0"/>
              <a:t>Хан сараена башня аша гына кереп булган.</a:t>
            </a:r>
          </a:p>
          <a:p>
            <a:pPr marL="284163" lvl="0" indent="-284163">
              <a:buFont typeface="+mj-lt"/>
              <a:buAutoNum type="arabicPeriod"/>
            </a:pPr>
            <a:r>
              <a:rPr lang="tt-RU" sz="2400" dirty="0" smtClean="0"/>
              <a:t>“Туп сарае” дигән җирдә уен кораллары сакланган.</a:t>
            </a:r>
          </a:p>
          <a:p>
            <a:pPr lvl="0"/>
            <a:endParaRPr lang="ru-RU" sz="2400" dirty="0"/>
          </a:p>
          <a:p>
            <a:pPr marL="0" indent="0">
              <a:buNone/>
            </a:pPr>
            <a:endParaRPr lang="ru-RU" sz="2400" dirty="0"/>
          </a:p>
        </p:txBody>
      </p:sp>
      <p:sp>
        <p:nvSpPr>
          <p:cNvPr id="4" name="Овал 3"/>
          <p:cNvSpPr/>
          <p:nvPr/>
        </p:nvSpPr>
        <p:spPr>
          <a:xfrm>
            <a:off x="17103" y="0"/>
            <a:ext cx="882489" cy="836712"/>
          </a:xfrm>
          <a:prstGeom prst="ellipse">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3600" b="1" dirty="0" smtClean="0">
                <a:ln>
                  <a:solidFill>
                    <a:srgbClr val="0070C0"/>
                  </a:solidFill>
                </a:ln>
                <a:solidFill>
                  <a:srgbClr val="0070C0"/>
                </a:solidFill>
              </a:rPr>
              <a:t>8</a:t>
            </a:r>
            <a:endParaRPr lang="ru-RU" sz="3600" b="1" dirty="0">
              <a:ln>
                <a:solidFill>
                  <a:srgbClr val="0070C0"/>
                </a:solidFill>
              </a:ln>
              <a:solidFill>
                <a:srgbClr val="0070C0"/>
              </a:solidFill>
            </a:endParaRPr>
          </a:p>
        </p:txBody>
      </p:sp>
      <p:sp>
        <p:nvSpPr>
          <p:cNvPr id="5" name="Заголовок 1"/>
          <p:cNvSpPr txBox="1">
            <a:spLocks/>
          </p:cNvSpPr>
          <p:nvPr/>
        </p:nvSpPr>
        <p:spPr>
          <a:xfrm>
            <a:off x="486611" y="332656"/>
            <a:ext cx="8183880" cy="763528"/>
          </a:xfrm>
          <a:prstGeom prst="rect">
            <a:avLst/>
          </a:prstGeom>
        </p:spPr>
        <p:txBody>
          <a:bodyPr vert="horz" anchor="b">
            <a:normAutofit fontScale="92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tt-RU"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Ышанам...ышанмыйм...? </a:t>
            </a:r>
          </a:p>
          <a:p>
            <a:pPr algn="ctr"/>
            <a:r>
              <a:rPr lang="tt-RU" sz="1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Килешсәгез- әйе, килешмәсәгез- юк дип җавап бирегез</a:t>
            </a: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07323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plus(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plus(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plus(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plus(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3"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plus(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Другая 4">
      <a:dk1>
        <a:srgbClr val="005828"/>
      </a:dk1>
      <a:lt1>
        <a:sysClr val="window" lastClr="FFFFFF"/>
      </a:lt1>
      <a:dk2>
        <a:srgbClr val="00B050"/>
      </a:dk2>
      <a:lt2>
        <a:srgbClr val="36FF91"/>
      </a:lt2>
      <a:accent1>
        <a:srgbClr val="005828"/>
      </a:accent1>
      <a:accent2>
        <a:srgbClr val="008000"/>
      </a:accent2>
      <a:accent3>
        <a:srgbClr val="00E768"/>
      </a:accent3>
      <a:accent4>
        <a:srgbClr val="4E8542"/>
      </a:accent4>
      <a:accent5>
        <a:srgbClr val="005828"/>
      </a:accent5>
      <a:accent6>
        <a:srgbClr val="00B050"/>
      </a:accent6>
      <a:hlink>
        <a:srgbClr val="00B050"/>
      </a:hlink>
      <a:folHlink>
        <a:srgbClr val="36FF91"/>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6726</TotalTime>
  <Words>488</Words>
  <Application>Microsoft Office PowerPoint</Application>
  <PresentationFormat>Экран (4:3)</PresentationFormat>
  <Paragraphs>143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Аспект</vt:lpstr>
      <vt:lpstr>Презентация PowerPoint</vt:lpstr>
      <vt:lpstr>Туграларыбызны  беләсеңме?</vt:lpstr>
      <vt:lpstr>Презентация PowerPoint</vt:lpstr>
      <vt:lpstr>Рәсемдә нәрсә сурәтләнгән?  Вакыйганы атагыз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Танзиля</dc:creator>
  <cp:lastModifiedBy>Танзиля</cp:lastModifiedBy>
  <cp:revision>68</cp:revision>
  <dcterms:created xsi:type="dcterms:W3CDTF">2019-02-09T05:57:02Z</dcterms:created>
  <dcterms:modified xsi:type="dcterms:W3CDTF">2020-05-25T19:29:56Z</dcterms:modified>
</cp:coreProperties>
</file>